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Lst>
  <p:notesMasterIdLst>
    <p:notesMasterId r:id="rId11"/>
  </p:notesMasterIdLst>
  <p:sldIdLst>
    <p:sldId id="449" r:id="rId5"/>
    <p:sldId id="569" r:id="rId6"/>
    <p:sldId id="584" r:id="rId7"/>
    <p:sldId id="586" r:id="rId8"/>
    <p:sldId id="574" r:id="rId9"/>
    <p:sldId id="553" r:id="rId10"/>
  </p:sldIdLst>
  <p:sldSz cx="24384000" cy="13716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3CBACE"/>
    <a:srgbClr val="9D1F5A"/>
    <a:srgbClr val="666699"/>
    <a:srgbClr val="FF5D7C"/>
    <a:srgbClr val="F2F2F2"/>
    <a:srgbClr val="FFFFFF"/>
    <a:srgbClr val="A62150"/>
    <a:srgbClr val="583282"/>
    <a:srgbClr val="633C9E"/>
    <a:srgbClr val="197E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10" autoAdjust="0"/>
    <p:restoredTop sz="67541" autoAdjust="0"/>
  </p:normalViewPr>
  <p:slideViewPr>
    <p:cSldViewPr snapToGrid="0">
      <p:cViewPr varScale="1">
        <p:scale>
          <a:sx n="41" d="100"/>
          <a:sy n="41" d="100"/>
        </p:scale>
        <p:origin x="1888" y="224"/>
      </p:cViewPr>
      <p:guideLst/>
    </p:cSldViewPr>
  </p:slideViewPr>
  <p:notesTextViewPr>
    <p:cViewPr>
      <p:scale>
        <a:sx n="1" d="1"/>
        <a:sy n="1" d="1"/>
      </p:scale>
      <p:origin x="0" y="0"/>
    </p:cViewPr>
  </p:notesTextViewPr>
  <p:sorterViewPr>
    <p:cViewPr>
      <p:scale>
        <a:sx n="30" d="100"/>
        <a:sy n="30"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0" name="Shape 90"/>
          <p:cNvSpPr>
            <a:spLocks noGrp="1" noRot="1" noChangeAspect="1"/>
          </p:cNvSpPr>
          <p:nvPr>
            <p:ph type="sldImg"/>
          </p:nvPr>
        </p:nvSpPr>
        <p:spPr>
          <a:xfrm>
            <a:off x="1143000" y="685800"/>
            <a:ext cx="4572000" cy="3429000"/>
          </a:xfrm>
          <a:prstGeom prst="rect">
            <a:avLst/>
          </a:prstGeom>
        </p:spPr>
        <p:txBody>
          <a:bodyPr/>
          <a:lstStyle/>
          <a:p>
            <a:endParaRPr/>
          </a:p>
        </p:txBody>
      </p:sp>
      <p:sp>
        <p:nvSpPr>
          <p:cNvPr id="91" name="Shape 91"/>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CO" sz="2200" dirty="0">
                <a:effectLst/>
                <a:latin typeface="Helvetica Neue"/>
                <a:ea typeface="Helvetica Neue"/>
                <a:cs typeface="Helvetica Neue"/>
                <a:sym typeface="Helvetica Neue"/>
              </a:rPr>
              <a:t>Muy buenos días soy Luisa Medina, Líder Nacional de Datos y Soluciones Abiertas de Colombia y hoy quiero contarles cómo hemos implementado la política de datos abiertos en nuestro país y compartirles los aprendizajes y desafíos que hemos tenido.</a:t>
            </a:r>
          </a:p>
          <a:p>
            <a:pPr rtl="0" fontAlgn="base"/>
            <a:endParaRPr lang="es-ES" sz="2200" b="0" i="0" dirty="0">
              <a:effectLst/>
              <a:latin typeface="Helvetica Neue"/>
              <a:ea typeface="Helvetica Neue"/>
              <a:cs typeface="Helvetica Neue"/>
              <a:sym typeface="Helvetica Neue"/>
            </a:endParaRPr>
          </a:p>
          <a:p>
            <a:pPr rtl="0" fontAlgn="base"/>
            <a:r>
              <a:rPr lang="es-ES" sz="2200" b="0" i="0" dirty="0">
                <a:effectLst/>
                <a:latin typeface="Helvetica Neue"/>
                <a:ea typeface="Helvetica Neue"/>
                <a:cs typeface="Helvetica Neue"/>
                <a:sym typeface="Helvetica Neue"/>
              </a:rPr>
              <a:t>Desde el Gobierno Colombiano, se promueve que los datos abiertos o la información creada por la Administración Pública </a:t>
            </a:r>
            <a:r>
              <a:rPr lang="es-ES" sz="2200" b="1" i="0" dirty="0">
                <a:effectLst/>
                <a:highlight>
                  <a:srgbClr val="FFFF00"/>
                </a:highlight>
                <a:latin typeface="Helvetica Neue"/>
                <a:ea typeface="Helvetica Neue"/>
                <a:cs typeface="Helvetica Neue"/>
                <a:sym typeface="Helvetica Neue"/>
              </a:rPr>
              <a:t>pertenezca a la sociedad</a:t>
            </a:r>
            <a:r>
              <a:rPr lang="es-ES" sz="2200" b="1" i="0" dirty="0">
                <a:effectLst/>
                <a:latin typeface="Helvetica Neue"/>
                <a:ea typeface="Helvetica Neue"/>
                <a:cs typeface="Helvetica Neue"/>
                <a:sym typeface="Helvetica Neue"/>
              </a:rPr>
              <a:t>; es decir, que el contenido pueda ser usado y compartido</a:t>
            </a:r>
            <a:r>
              <a:rPr lang="es-ES" sz="2200" b="0" i="0" dirty="0">
                <a:effectLst/>
                <a:latin typeface="Helvetica Neue"/>
                <a:ea typeface="Helvetica Neue"/>
                <a:cs typeface="Helvetica Neue"/>
                <a:sym typeface="Helvetica Neue"/>
              </a:rPr>
              <a:t>, tanto por las entidades como por los ciudadanos, </a:t>
            </a:r>
            <a:r>
              <a:rPr lang="es-ES" sz="2200" b="1" i="0" dirty="0">
                <a:effectLst/>
                <a:latin typeface="Helvetica Neue"/>
                <a:ea typeface="Helvetica Neue"/>
                <a:cs typeface="Helvetica Neue"/>
                <a:sym typeface="Helvetica Neue"/>
              </a:rPr>
              <a:t>y se encuentre siempre a su disposición con el fin de que se </a:t>
            </a:r>
            <a:r>
              <a:rPr lang="es-ES" sz="2200" b="0" i="0" dirty="0">
                <a:effectLst/>
                <a:latin typeface="Helvetica Neue"/>
                <a:ea typeface="Helvetica Neue"/>
                <a:cs typeface="Helvetica Neue"/>
                <a:sym typeface="Helvetica Neue"/>
              </a:rPr>
              <a:t>creen productos o servicios </a:t>
            </a:r>
            <a:r>
              <a:rPr lang="es-ES" sz="2200" b="1" i="0" dirty="0">
                <a:effectLst/>
                <a:latin typeface="Helvetica Neue"/>
                <a:ea typeface="Helvetica Neue"/>
                <a:cs typeface="Helvetica Neue"/>
                <a:sym typeface="Helvetica Neue"/>
              </a:rPr>
              <a:t>de valor para dar solución </a:t>
            </a:r>
            <a:r>
              <a:rPr lang="es-ES" sz="2200" b="0" i="0" dirty="0">
                <a:effectLst/>
                <a:latin typeface="Helvetica Neue"/>
                <a:ea typeface="Helvetica Neue"/>
                <a:cs typeface="Helvetica Neue"/>
                <a:sym typeface="Helvetica Neue"/>
              </a:rPr>
              <a:t>a problemáticas ciudadanas. Hoy en nuestro país los datos son un activo publico más del país, como lo son los parques, las carreteras, por lo cuál todos los ciudadanos tienen el derecho de acceder a los datos públicos de manera gratuita y sin restricciones. </a:t>
            </a:r>
          </a:p>
          <a:p>
            <a:pPr rtl="0" fontAlgn="base"/>
            <a:r>
              <a:rPr lang="es-ES" sz="2200" b="0" i="0" dirty="0">
                <a:effectLst/>
                <a:latin typeface="Helvetica Neue"/>
                <a:ea typeface="Helvetica Neue"/>
                <a:cs typeface="Helvetica Neue"/>
                <a:sym typeface="Helvetica Neue"/>
              </a:rPr>
              <a:t> </a:t>
            </a:r>
          </a:p>
          <a:p>
            <a:endParaRPr lang="es-CO" dirty="0"/>
          </a:p>
        </p:txBody>
      </p:sp>
    </p:spTree>
    <p:extLst>
      <p:ext uri="{BB962C8B-B14F-4D97-AF65-F5344CB8AC3E}">
        <p14:creationId xmlns:p14="http://schemas.microsoft.com/office/powerpoint/2010/main" val="3027039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CO" smtClean="0"/>
              <a:t>Mintic2016*</a:t>
            </a:r>
            <a:endParaRPr lang="es-CO" dirty="0"/>
          </a:p>
        </p:txBody>
      </p:sp>
    </p:spTree>
    <p:extLst>
      <p:ext uri="{BB962C8B-B14F-4D97-AF65-F5344CB8AC3E}">
        <p14:creationId xmlns:p14="http://schemas.microsoft.com/office/powerpoint/2010/main" val="910912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3580891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2802508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s-ES_tradnl" sz="2200" dirty="0">
                <a:effectLst/>
                <a:latin typeface="Helvetica Neue"/>
                <a:ea typeface="Helvetica Neue"/>
                <a:cs typeface="Helvetica Neue"/>
                <a:sym typeface="Helvetica Neue"/>
              </a:rPr>
              <a:t>En Colombia </a:t>
            </a:r>
            <a:r>
              <a:rPr lang="es-ES_tradnl" sz="2200" b="1" dirty="0">
                <a:effectLst/>
                <a:latin typeface="Helvetica Neue"/>
                <a:ea typeface="Helvetica Neue"/>
                <a:cs typeface="Helvetica Neue"/>
                <a:sym typeface="Helvetica Neue"/>
              </a:rPr>
              <a:t>la agencia estatal Colombia Compra Eficiente abrió los más de 6 millones de registros</a:t>
            </a:r>
            <a:r>
              <a:rPr lang="es-ES_tradnl" sz="2200" dirty="0">
                <a:effectLst/>
                <a:latin typeface="Helvetica Neue"/>
                <a:ea typeface="Helvetica Neue"/>
                <a:cs typeface="Helvetica Neue"/>
                <a:sym typeface="Helvetica Neue"/>
              </a:rPr>
              <a:t> en </a:t>
            </a:r>
            <a:r>
              <a:rPr lang="es-ES_tradnl" sz="2200" b="1" dirty="0">
                <a:effectLst/>
                <a:latin typeface="Helvetica Neue"/>
                <a:ea typeface="Helvetica Neue"/>
                <a:cs typeface="Helvetica Neue"/>
                <a:sym typeface="Helvetica Neue"/>
              </a:rPr>
              <a:t>tiempo real</a:t>
            </a:r>
            <a:r>
              <a:rPr lang="es-ES_tradnl" sz="2200" dirty="0">
                <a:effectLst/>
                <a:latin typeface="Helvetica Neue"/>
                <a:ea typeface="Helvetica Neue"/>
                <a:cs typeface="Helvetica Neue"/>
                <a:sym typeface="Helvetica Neue"/>
              </a:rPr>
              <a:t>  del Sistema Electrónico para la Contratación Pública (SECOP). A través de estos datos abiertos, los interesados pueden acceder a la información estructurada de los procesos de contratación y descargarla en formato abierto.</a:t>
            </a:r>
            <a:endParaRPr lang="es-CO" sz="2200" dirty="0">
              <a:effectLst/>
              <a:latin typeface="Helvetica Neue"/>
              <a:ea typeface="Helvetica Neue"/>
              <a:cs typeface="Helvetica Neue"/>
              <a:sym typeface="Helvetica Neue"/>
            </a:endParaRPr>
          </a:p>
          <a:p>
            <a:r>
              <a:rPr lang="es-ES_tradnl" sz="2200" dirty="0">
                <a:effectLst/>
                <a:latin typeface="Helvetica Neue"/>
                <a:ea typeface="Helvetica Neue"/>
                <a:cs typeface="Helvetica Neue"/>
                <a:sym typeface="Helvetica Neue"/>
              </a:rPr>
              <a:t>Con esta publicación, se puede verificar la información de entidades, proveedores, descripción de los productos que adquirieron, el costo y las fechas en las que se realizaron los procesos. Un insumo bastante útil porque </a:t>
            </a:r>
            <a:r>
              <a:rPr lang="es-ES_tradnl" sz="2200" b="1" dirty="0">
                <a:effectLst/>
                <a:latin typeface="Helvetica Neue"/>
                <a:ea typeface="Helvetica Neue"/>
                <a:cs typeface="Helvetica Neue"/>
                <a:sym typeface="Helvetica Neue"/>
              </a:rPr>
              <a:t>el ciudadano puede verificar la forma como el Estado adquirió un bien o servicio; es decir, acceder a un Gobierno transparente</a:t>
            </a:r>
            <a:endParaRPr lang="es-CO" sz="2200" dirty="0">
              <a:effectLst/>
              <a:latin typeface="Helvetica Neue"/>
              <a:ea typeface="Helvetica Neue"/>
              <a:cs typeface="Helvetica Neue"/>
              <a:sym typeface="Helvetica Neue"/>
            </a:endParaRPr>
          </a:p>
          <a:p>
            <a:r>
              <a:rPr lang="es-ES_tradnl" sz="2200" dirty="0">
                <a:effectLst/>
                <a:latin typeface="Helvetica Neue"/>
                <a:ea typeface="Helvetica Neue"/>
                <a:cs typeface="Helvetica Neue"/>
                <a:sym typeface="Helvetica Neue"/>
              </a:rPr>
              <a:t>Esta información ya esta siendo usada y aprovechada por periodistas, ciudadanos y emprendedores para informar sobre la contratación del país a través del periodismo de datos, ejercer la veeduría ciudadana y desarrollar aplicaciones que den solución a problemáticas públicas como la corrupción.</a:t>
            </a:r>
            <a:endParaRPr lang="es-CO" sz="2200" dirty="0">
              <a:effectLst/>
              <a:latin typeface="Helvetica Neue"/>
              <a:ea typeface="Helvetica Neue"/>
              <a:cs typeface="Helvetica Neue"/>
              <a:sym typeface="Helvetica Neue"/>
            </a:endParaRPr>
          </a:p>
          <a:p>
            <a:endParaRPr lang="es-ES" baseline="0" dirty="0"/>
          </a:p>
        </p:txBody>
      </p:sp>
    </p:spTree>
    <p:extLst>
      <p:ext uri="{BB962C8B-B14F-4D97-AF65-F5344CB8AC3E}">
        <p14:creationId xmlns:p14="http://schemas.microsoft.com/office/powerpoint/2010/main" val="3235604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3048000" y="2244726"/>
            <a:ext cx="18288000" cy="4775200"/>
          </a:xfrm>
        </p:spPr>
        <p:txBody>
          <a:bodyPr anchor="b"/>
          <a:lstStyle>
            <a:lvl1pPr algn="ctr">
              <a:defRPr sz="12000"/>
            </a:lvl1pPr>
          </a:lstStyle>
          <a:p>
            <a:r>
              <a:rPr lang="es-ES"/>
              <a:t>Haga clic para modificar el estilo de título del patrón</a:t>
            </a:r>
            <a:endParaRPr lang="es-CO"/>
          </a:p>
        </p:txBody>
      </p:sp>
      <p:sp>
        <p:nvSpPr>
          <p:cNvPr id="3" name="Subtítulo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s-ES"/>
              <a:t>Haga clic para editar el estilo de subtítulo del patrón</a:t>
            </a:r>
            <a:endParaRPr lang="es-CO"/>
          </a:p>
        </p:txBody>
      </p:sp>
      <p:sp>
        <p:nvSpPr>
          <p:cNvPr id="4" name="Marcador de fecha 3"/>
          <p:cNvSpPr>
            <a:spLocks noGrp="1"/>
          </p:cNvSpPr>
          <p:nvPr>
            <p:ph type="dt" sz="half" idx="10"/>
          </p:nvPr>
        </p:nvSpPr>
        <p:spPr/>
        <p:txBody>
          <a:bodyPr/>
          <a:lstStyle/>
          <a:p>
            <a:fld id="{334C9B95-FD05-4219-A426-E86F8300D7FC}" type="datetimeFigureOut">
              <a:rPr lang="es-CO" smtClean="0"/>
              <a:t>24/10/18</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86CB4B4D-7CA3-9044-876B-883B54F8677D}" type="slidenum">
              <a:rPr lang="es-CO" smtClean="0"/>
              <a:t>‹Nr.›</a:t>
            </a:fld>
            <a:endParaRPr lang="es-CO"/>
          </a:p>
        </p:txBody>
      </p:sp>
    </p:spTree>
    <p:extLst>
      <p:ext uri="{BB962C8B-B14F-4D97-AF65-F5344CB8AC3E}">
        <p14:creationId xmlns:p14="http://schemas.microsoft.com/office/powerpoint/2010/main" val="1504523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334C9B95-FD05-4219-A426-E86F8300D7FC}" type="datetimeFigureOut">
              <a:rPr lang="es-CO" smtClean="0"/>
              <a:t>24/10/18</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86CB4B4D-7CA3-9044-876B-883B54F8677D}" type="slidenum">
              <a:rPr lang="es-CO" smtClean="0"/>
              <a:t>‹Nr.›</a:t>
            </a:fld>
            <a:endParaRPr lang="es-CO"/>
          </a:p>
        </p:txBody>
      </p:sp>
    </p:spTree>
    <p:extLst>
      <p:ext uri="{BB962C8B-B14F-4D97-AF65-F5344CB8AC3E}">
        <p14:creationId xmlns:p14="http://schemas.microsoft.com/office/powerpoint/2010/main" val="958706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17449800" y="730250"/>
            <a:ext cx="5257800" cy="11623676"/>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1676400" y="730250"/>
            <a:ext cx="15468600" cy="11623676"/>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334C9B95-FD05-4219-A426-E86F8300D7FC}" type="datetimeFigureOut">
              <a:rPr lang="es-CO" smtClean="0"/>
              <a:t>24/10/18</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86CB4B4D-7CA3-9044-876B-883B54F8677D}" type="slidenum">
              <a:rPr lang="es-CO" smtClean="0"/>
              <a:t>‹Nr.›</a:t>
            </a:fld>
            <a:endParaRPr lang="es-CO"/>
          </a:p>
        </p:txBody>
      </p:sp>
    </p:spTree>
    <p:extLst>
      <p:ext uri="{BB962C8B-B14F-4D97-AF65-F5344CB8AC3E}">
        <p14:creationId xmlns:p14="http://schemas.microsoft.com/office/powerpoint/2010/main" val="4285005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831200" y="11281533"/>
            <a:ext cx="15996800" cy="16136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22593219" y="12435243"/>
            <a:ext cx="1463200" cy="1049600"/>
          </a:xfrm>
          <a:prstGeom prst="rect">
            <a:avLst/>
          </a:prstGeom>
        </p:spPr>
        <p:txBody>
          <a:bodyPr lIns="91425" tIns="91425" rIns="91425" bIns="91425" anchor="ctr" anchorCtr="0">
            <a:noAutofit/>
          </a:bodyPr>
          <a:lstStyle/>
          <a:p>
            <a:fld id="{00000000-1234-1234-1234-123412341234}" type="slidenum">
              <a:rPr lang="x-none" smtClean="0"/>
              <a:pPr/>
              <a:t>‹Nr.›</a:t>
            </a:fld>
            <a:endParaRPr lang="x-none"/>
          </a:p>
        </p:txBody>
      </p:sp>
    </p:spTree>
    <p:extLst>
      <p:ext uri="{BB962C8B-B14F-4D97-AF65-F5344CB8AC3E}">
        <p14:creationId xmlns:p14="http://schemas.microsoft.com/office/powerpoint/2010/main" val="339063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334C9B95-FD05-4219-A426-E86F8300D7FC}" type="datetimeFigureOut">
              <a:rPr lang="es-CO" smtClean="0"/>
              <a:t>24/10/18</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86CB4B4D-7CA3-9044-876B-883B54F8677D}" type="slidenum">
              <a:rPr lang="es-CO" smtClean="0"/>
              <a:t>‹Nr.›</a:t>
            </a:fld>
            <a:endParaRPr lang="es-CO"/>
          </a:p>
        </p:txBody>
      </p:sp>
    </p:spTree>
    <p:extLst>
      <p:ext uri="{BB962C8B-B14F-4D97-AF65-F5344CB8AC3E}">
        <p14:creationId xmlns:p14="http://schemas.microsoft.com/office/powerpoint/2010/main" val="3158773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1663700" y="3419477"/>
            <a:ext cx="21031200" cy="5705474"/>
          </a:xfrm>
        </p:spPr>
        <p:txBody>
          <a:bodyPr anchor="b"/>
          <a:lstStyle>
            <a:lvl1pPr>
              <a:defRPr sz="12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334C9B95-FD05-4219-A426-E86F8300D7FC}" type="datetimeFigureOut">
              <a:rPr lang="es-CO" smtClean="0"/>
              <a:t>24/10/18</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86CB4B4D-7CA3-9044-876B-883B54F8677D}" type="slidenum">
              <a:rPr lang="es-CO" smtClean="0"/>
              <a:t>‹Nr.›</a:t>
            </a:fld>
            <a:endParaRPr lang="es-CO"/>
          </a:p>
        </p:txBody>
      </p:sp>
    </p:spTree>
    <p:extLst>
      <p:ext uri="{BB962C8B-B14F-4D97-AF65-F5344CB8AC3E}">
        <p14:creationId xmlns:p14="http://schemas.microsoft.com/office/powerpoint/2010/main" val="171142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1676400" y="3651250"/>
            <a:ext cx="10363200" cy="8702676"/>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12344400" y="3651250"/>
            <a:ext cx="10363200" cy="8702676"/>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p>
            <a:fld id="{334C9B95-FD05-4219-A426-E86F8300D7FC}" type="datetimeFigureOut">
              <a:rPr lang="es-CO" smtClean="0"/>
              <a:t>24/10/18</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86CB4B4D-7CA3-9044-876B-883B54F8677D}" type="slidenum">
              <a:rPr lang="es-CO" smtClean="0"/>
              <a:t>‹Nr.›</a:t>
            </a:fld>
            <a:endParaRPr lang="es-CO"/>
          </a:p>
        </p:txBody>
      </p:sp>
    </p:spTree>
    <p:extLst>
      <p:ext uri="{BB962C8B-B14F-4D97-AF65-F5344CB8AC3E}">
        <p14:creationId xmlns:p14="http://schemas.microsoft.com/office/powerpoint/2010/main" val="2247236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1679576" y="730251"/>
            <a:ext cx="21031200" cy="2651126"/>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s-ES"/>
              <a:t>Editar el estilo de texto del patrón</a:t>
            </a:r>
          </a:p>
        </p:txBody>
      </p:sp>
      <p:sp>
        <p:nvSpPr>
          <p:cNvPr id="4" name="Marcador de contenido 3"/>
          <p:cNvSpPr>
            <a:spLocks noGrp="1"/>
          </p:cNvSpPr>
          <p:nvPr>
            <p:ph sz="half" idx="2"/>
          </p:nvPr>
        </p:nvSpPr>
        <p:spPr>
          <a:xfrm>
            <a:off x="1679577" y="5010150"/>
            <a:ext cx="10315574" cy="7369176"/>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s-ES"/>
              <a:t>Editar el estilo de texto del patrón</a:t>
            </a:r>
          </a:p>
        </p:txBody>
      </p:sp>
      <p:sp>
        <p:nvSpPr>
          <p:cNvPr id="6" name="Marcador de contenido 5"/>
          <p:cNvSpPr>
            <a:spLocks noGrp="1"/>
          </p:cNvSpPr>
          <p:nvPr>
            <p:ph sz="quarter" idx="4"/>
          </p:nvPr>
        </p:nvSpPr>
        <p:spPr>
          <a:xfrm>
            <a:off x="12344400" y="5010150"/>
            <a:ext cx="10366376" cy="7369176"/>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p>
            <a:fld id="{334C9B95-FD05-4219-A426-E86F8300D7FC}" type="datetimeFigureOut">
              <a:rPr lang="es-CO" smtClean="0"/>
              <a:t>24/10/18</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86CB4B4D-7CA3-9044-876B-883B54F8677D}" type="slidenum">
              <a:rPr lang="es-CO" smtClean="0"/>
              <a:t>‹Nr.›</a:t>
            </a:fld>
            <a:endParaRPr lang="es-CO"/>
          </a:p>
        </p:txBody>
      </p:sp>
    </p:spTree>
    <p:extLst>
      <p:ext uri="{BB962C8B-B14F-4D97-AF65-F5344CB8AC3E}">
        <p14:creationId xmlns:p14="http://schemas.microsoft.com/office/powerpoint/2010/main" val="3756670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fld id="{334C9B95-FD05-4219-A426-E86F8300D7FC}" type="datetimeFigureOut">
              <a:rPr lang="es-CO" smtClean="0"/>
              <a:t>24/10/18</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86CB4B4D-7CA3-9044-876B-883B54F8677D}" type="slidenum">
              <a:rPr lang="es-CO" smtClean="0"/>
              <a:t>‹Nr.›</a:t>
            </a:fld>
            <a:endParaRPr lang="es-CO"/>
          </a:p>
        </p:txBody>
      </p:sp>
    </p:spTree>
    <p:extLst>
      <p:ext uri="{BB962C8B-B14F-4D97-AF65-F5344CB8AC3E}">
        <p14:creationId xmlns:p14="http://schemas.microsoft.com/office/powerpoint/2010/main" val="8570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34C9B95-FD05-4219-A426-E86F8300D7FC}" type="datetimeFigureOut">
              <a:rPr lang="es-CO" smtClean="0"/>
              <a:t>24/10/18</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86CB4B4D-7CA3-9044-876B-883B54F8677D}" type="slidenum">
              <a:rPr lang="es-CO" smtClean="0"/>
              <a:t>‹Nr.›</a:t>
            </a:fld>
            <a:endParaRPr lang="es-CO"/>
          </a:p>
        </p:txBody>
      </p:sp>
    </p:spTree>
    <p:extLst>
      <p:ext uri="{BB962C8B-B14F-4D97-AF65-F5344CB8AC3E}">
        <p14:creationId xmlns:p14="http://schemas.microsoft.com/office/powerpoint/2010/main" val="1656799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679577" y="914400"/>
            <a:ext cx="7864474" cy="3200400"/>
          </a:xfrm>
        </p:spPr>
        <p:txBody>
          <a:bodyPr anchor="b"/>
          <a:lstStyle>
            <a:lvl1pPr>
              <a:defRPr sz="6400"/>
            </a:lvl1pPr>
          </a:lstStyle>
          <a:p>
            <a:r>
              <a:rPr lang="es-ES"/>
              <a:t>Haga clic para modificar el estilo de título del patrón</a:t>
            </a:r>
            <a:endParaRPr lang="es-CO"/>
          </a:p>
        </p:txBody>
      </p:sp>
      <p:sp>
        <p:nvSpPr>
          <p:cNvPr id="3" name="Marcador de contenido 2"/>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334C9B95-FD05-4219-A426-E86F8300D7FC}" type="datetimeFigureOut">
              <a:rPr lang="es-CO" smtClean="0"/>
              <a:t>24/10/18</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86CB4B4D-7CA3-9044-876B-883B54F8677D}" type="slidenum">
              <a:rPr lang="es-CO" smtClean="0"/>
              <a:t>‹Nr.›</a:t>
            </a:fld>
            <a:endParaRPr lang="es-CO"/>
          </a:p>
        </p:txBody>
      </p:sp>
    </p:spTree>
    <p:extLst>
      <p:ext uri="{BB962C8B-B14F-4D97-AF65-F5344CB8AC3E}">
        <p14:creationId xmlns:p14="http://schemas.microsoft.com/office/powerpoint/2010/main" val="1197713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679577" y="914400"/>
            <a:ext cx="7864474" cy="3200400"/>
          </a:xfrm>
        </p:spPr>
        <p:txBody>
          <a:bodyPr anchor="b"/>
          <a:lstStyle>
            <a:lvl1pPr>
              <a:defRPr sz="64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s-CO"/>
          </a:p>
        </p:txBody>
      </p:sp>
      <p:sp>
        <p:nvSpPr>
          <p:cNvPr id="4" name="Marcador de texto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334C9B95-FD05-4219-A426-E86F8300D7FC}" type="datetimeFigureOut">
              <a:rPr lang="es-CO" smtClean="0"/>
              <a:t>24/10/18</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86CB4B4D-7CA3-9044-876B-883B54F8677D}" type="slidenum">
              <a:rPr lang="es-CO" smtClean="0"/>
              <a:t>‹Nr.›</a:t>
            </a:fld>
            <a:endParaRPr lang="es-CO"/>
          </a:p>
        </p:txBody>
      </p:sp>
    </p:spTree>
    <p:extLst>
      <p:ext uri="{BB962C8B-B14F-4D97-AF65-F5344CB8AC3E}">
        <p14:creationId xmlns:p14="http://schemas.microsoft.com/office/powerpoint/2010/main" val="383424714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334C9B95-FD05-4219-A426-E86F8300D7FC}" type="datetimeFigureOut">
              <a:rPr lang="es-CO" smtClean="0"/>
              <a:t>24/10/18</a:t>
            </a:fld>
            <a:endParaRPr lang="es-CO"/>
          </a:p>
        </p:txBody>
      </p:sp>
      <p:sp>
        <p:nvSpPr>
          <p:cNvPr id="5" name="Marcador de pie de página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86CB4B4D-7CA3-9044-876B-883B54F8677D}" type="slidenum">
              <a:rPr lang="es-CO" smtClean="0"/>
              <a:t>‹Nr.›</a:t>
            </a:fld>
            <a:endParaRPr lang="es-CO"/>
          </a:p>
        </p:txBody>
      </p:sp>
    </p:spTree>
    <p:extLst>
      <p:ext uri="{BB962C8B-B14F-4D97-AF65-F5344CB8AC3E}">
        <p14:creationId xmlns:p14="http://schemas.microsoft.com/office/powerpoint/2010/main" val="146627529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s-CO"/>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3.png"/><Relationship Id="rId6" Type="http://schemas.openxmlformats.org/officeDocument/2006/relationships/image" Target="../media/image5.png"/><Relationship Id="rId7" Type="http://schemas.openxmlformats.org/officeDocument/2006/relationships/image" Target="../media/image11.png"/><Relationship Id="rId8"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Imagen 28">
            <a:extLst>
              <a:ext uri="{FF2B5EF4-FFF2-40B4-BE49-F238E27FC236}">
                <a16:creationId xmlns="" xmlns:a16="http://schemas.microsoft.com/office/drawing/2014/main" id="{6A867E4D-E307-4825-8A6A-67C236C6B1B7}"/>
              </a:ext>
            </a:extLst>
          </p:cNvPr>
          <p:cNvPicPr>
            <a:picLocks noChangeAspect="1"/>
          </p:cNvPicPr>
          <p:nvPr/>
        </p:nvPicPr>
        <p:blipFill rotWithShape="1">
          <a:blip r:embed="rId3">
            <a:extLst>
              <a:ext uri="{28A0092B-C50C-407E-A947-70E740481C1C}">
                <a14:useLocalDpi xmlns:a14="http://schemas.microsoft.com/office/drawing/2010/main" val="0"/>
              </a:ext>
            </a:extLst>
          </a:blip>
          <a:srcRect l="3926" t="5699" b="18395"/>
          <a:stretch/>
        </p:blipFill>
        <p:spPr>
          <a:xfrm>
            <a:off x="-29213" y="-1"/>
            <a:ext cx="24413213" cy="13746667"/>
          </a:xfrm>
          <a:prstGeom prst="rect">
            <a:avLst/>
          </a:prstGeom>
        </p:spPr>
      </p:pic>
      <p:pic>
        <p:nvPicPr>
          <p:cNvPr id="28" name="Imagen 27">
            <a:extLst>
              <a:ext uri="{FF2B5EF4-FFF2-40B4-BE49-F238E27FC236}">
                <a16:creationId xmlns="" xmlns:a16="http://schemas.microsoft.com/office/drawing/2014/main" id="{43A598C5-AA86-574A-84E5-8764835A21A6}"/>
              </a:ext>
            </a:extLst>
          </p:cNvPr>
          <p:cNvPicPr>
            <a:picLocks noChangeAspect="1"/>
          </p:cNvPicPr>
          <p:nvPr/>
        </p:nvPicPr>
        <p:blipFill rotWithShape="1">
          <a:blip r:embed="rId4">
            <a:extLst>
              <a:ext uri="{28A0092B-C50C-407E-A947-70E740481C1C}">
                <a14:useLocalDpi xmlns:a14="http://schemas.microsoft.com/office/drawing/2010/main" val="0"/>
              </a:ext>
            </a:extLst>
          </a:blip>
          <a:srcRect t="42494"/>
          <a:stretch/>
        </p:blipFill>
        <p:spPr>
          <a:xfrm rot="16200000" flipV="1">
            <a:off x="-2951342" y="2855722"/>
            <a:ext cx="13937897" cy="8035213"/>
          </a:xfrm>
          <a:prstGeom prst="rect">
            <a:avLst/>
          </a:prstGeom>
        </p:spPr>
      </p:pic>
      <p:sp>
        <p:nvSpPr>
          <p:cNvPr id="27" name="Rectángulo 26">
            <a:extLst>
              <a:ext uri="{FF2B5EF4-FFF2-40B4-BE49-F238E27FC236}">
                <a16:creationId xmlns="" xmlns:a16="http://schemas.microsoft.com/office/drawing/2014/main" id="{06FFAD9F-D1A3-45F0-BFBE-3EC3064031FE}"/>
              </a:ext>
            </a:extLst>
          </p:cNvPr>
          <p:cNvSpPr/>
          <p:nvPr/>
        </p:nvSpPr>
        <p:spPr>
          <a:xfrm>
            <a:off x="15868" y="30666"/>
            <a:ext cx="24413213" cy="13716000"/>
          </a:xfrm>
          <a:prstGeom prst="rect">
            <a:avLst/>
          </a:prstGeom>
          <a:solidFill>
            <a:srgbClr val="592E83">
              <a:alpha val="23000"/>
            </a:srgbClr>
          </a:solidFill>
          <a:ln w="12700" cap="flat">
            <a:noFill/>
            <a:miter lim="400000"/>
          </a:ln>
          <a:effectLst>
            <a:outerShdw blurRad="50800" dist="50800" dir="5400000" algn="ctr" rotWithShape="0">
              <a:srgbClr val="000000">
                <a:alpha val="39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ES_tradnl" sz="3200" b="0" i="0" u="none" strike="noStrike" cap="none" spc="0" normalizeH="0" baseline="0">
              <a:ln>
                <a:noFill/>
              </a:ln>
              <a:solidFill>
                <a:srgbClr val="FFFFFF"/>
              </a:solidFill>
              <a:effectLst/>
              <a:uFillTx/>
              <a:latin typeface="+mn-lt"/>
              <a:ea typeface="+mn-ea"/>
              <a:cs typeface="+mn-cs"/>
              <a:sym typeface="Helvetica Light"/>
            </a:endParaRPr>
          </a:p>
        </p:txBody>
      </p:sp>
      <p:sp>
        <p:nvSpPr>
          <p:cNvPr id="10" name="Shape 99"/>
          <p:cNvSpPr>
            <a:spLocks noChangeArrowheads="1"/>
          </p:cNvSpPr>
          <p:nvPr/>
        </p:nvSpPr>
        <p:spPr bwMode="auto">
          <a:xfrm>
            <a:off x="3689349" y="3977821"/>
            <a:ext cx="15784513"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val="1"/>
            </a:ext>
          </a:extLst>
        </p:spPr>
        <p:txBody>
          <a:bodyPr lIns="142874" tIns="142874" rIns="142874" bIns="142874" anchor="ctr">
            <a:spAutoFit/>
          </a:bodyPr>
          <a:lstStyle>
            <a:lvl1pPr defTabSz="855663">
              <a:defRPr sz="5000">
                <a:solidFill>
                  <a:srgbClr val="000000"/>
                </a:solidFill>
                <a:latin typeface="Helvetica Light" charset="0"/>
                <a:ea typeface="Helvetica Light" charset="0"/>
                <a:cs typeface="Helvetica Light" charset="0"/>
                <a:sym typeface="Helvetica Light" charset="0"/>
              </a:defRPr>
            </a:lvl1pPr>
            <a:lvl2pPr marL="742950" indent="-285750" defTabSz="855663">
              <a:defRPr sz="5000">
                <a:solidFill>
                  <a:srgbClr val="000000"/>
                </a:solidFill>
                <a:latin typeface="Helvetica Light" charset="0"/>
                <a:ea typeface="Helvetica Light" charset="0"/>
                <a:cs typeface="Helvetica Light" charset="0"/>
                <a:sym typeface="Helvetica Light" charset="0"/>
              </a:defRPr>
            </a:lvl2pPr>
            <a:lvl3pPr marL="1143000" indent="-228600" defTabSz="855663">
              <a:defRPr sz="5000">
                <a:solidFill>
                  <a:srgbClr val="000000"/>
                </a:solidFill>
                <a:latin typeface="Helvetica Light" charset="0"/>
                <a:ea typeface="Helvetica Light" charset="0"/>
                <a:cs typeface="Helvetica Light" charset="0"/>
                <a:sym typeface="Helvetica Light" charset="0"/>
              </a:defRPr>
            </a:lvl3pPr>
            <a:lvl4pPr marL="1600200" indent="-228600" defTabSz="855663">
              <a:defRPr sz="5000">
                <a:solidFill>
                  <a:srgbClr val="000000"/>
                </a:solidFill>
                <a:latin typeface="Helvetica Light" charset="0"/>
                <a:ea typeface="Helvetica Light" charset="0"/>
                <a:cs typeface="Helvetica Light" charset="0"/>
                <a:sym typeface="Helvetica Light" charset="0"/>
              </a:defRPr>
            </a:lvl4pPr>
            <a:lvl5pPr marL="2057400" indent="-228600" defTabSz="855663">
              <a:defRPr sz="5000">
                <a:solidFill>
                  <a:srgbClr val="000000"/>
                </a:solidFill>
                <a:latin typeface="Helvetica Light" charset="0"/>
                <a:ea typeface="Helvetica Light" charset="0"/>
                <a:cs typeface="Helvetica Light" charset="0"/>
                <a:sym typeface="Helvetica Light" charset="0"/>
              </a:defRPr>
            </a:lvl5pPr>
            <a:lvl6pPr marL="2514600" indent="-228600" defTabSz="855663"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55663"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55663"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55663"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endParaRPr lang="es-ES_tradnl" altLang="es-ES_tradnl" sz="14300" b="1">
              <a:solidFill>
                <a:schemeClr val="bg1"/>
              </a:solidFill>
              <a:latin typeface="Work Sans" charset="0"/>
              <a:ea typeface="Work Sans" charset="0"/>
              <a:cs typeface="Work Sans" charset="0"/>
              <a:sym typeface="BebasNeueBold" charset="0"/>
            </a:endParaRPr>
          </a:p>
        </p:txBody>
      </p:sp>
      <p:sp>
        <p:nvSpPr>
          <p:cNvPr id="6" name="Rectángulo 5">
            <a:extLst>
              <a:ext uri="{FF2B5EF4-FFF2-40B4-BE49-F238E27FC236}">
                <a16:creationId xmlns="" xmlns:a16="http://schemas.microsoft.com/office/drawing/2014/main" id="{7CED3033-7944-9B4D-AF18-AB3D4BE55B6E}"/>
              </a:ext>
            </a:extLst>
          </p:cNvPr>
          <p:cNvSpPr/>
          <p:nvPr/>
        </p:nvSpPr>
        <p:spPr>
          <a:xfrm>
            <a:off x="-29213" y="13139379"/>
            <a:ext cx="24413213" cy="607287"/>
          </a:xfrm>
          <a:prstGeom prst="rect">
            <a:avLst/>
          </a:prstGeom>
          <a:solidFill>
            <a:srgbClr val="49B9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4" name="Imagen 13">
            <a:extLst>
              <a:ext uri="{FF2B5EF4-FFF2-40B4-BE49-F238E27FC236}">
                <a16:creationId xmlns="" xmlns:a16="http://schemas.microsoft.com/office/drawing/2014/main" id="{3D37FCE6-23BF-9F4F-9EF1-FC5E9B04C6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33736" y="10750390"/>
            <a:ext cx="12474874" cy="2039543"/>
          </a:xfrm>
          <a:prstGeom prst="rect">
            <a:avLst/>
          </a:prstGeom>
        </p:spPr>
      </p:pic>
      <p:sp>
        <p:nvSpPr>
          <p:cNvPr id="15" name="CuadroTexto 14">
            <a:extLst>
              <a:ext uri="{FF2B5EF4-FFF2-40B4-BE49-F238E27FC236}">
                <a16:creationId xmlns="" xmlns:a16="http://schemas.microsoft.com/office/drawing/2014/main" id="{BD064061-52BE-D544-993F-9152739B806D}"/>
              </a:ext>
            </a:extLst>
          </p:cNvPr>
          <p:cNvSpPr txBox="1"/>
          <p:nvPr/>
        </p:nvSpPr>
        <p:spPr>
          <a:xfrm rot="16200000">
            <a:off x="-403315" y="372649"/>
            <a:ext cx="1114408" cy="307777"/>
          </a:xfrm>
          <a:prstGeom prst="rect">
            <a:avLst/>
          </a:prstGeom>
          <a:noFill/>
        </p:spPr>
        <p:txBody>
          <a:bodyPr wrap="none" rtlCol="0">
            <a:spAutoFit/>
          </a:bodyPr>
          <a:lstStyle/>
          <a:p>
            <a:r>
              <a:rPr lang="es-ES_tradnl" sz="1400" dirty="0" err="1">
                <a:solidFill>
                  <a:schemeClr val="bg1"/>
                </a:solidFill>
              </a:rPr>
              <a:t>Foto:freepik</a:t>
            </a:r>
            <a:endParaRPr lang="es-ES_tradnl" sz="1400" dirty="0">
              <a:solidFill>
                <a:schemeClr val="bg1"/>
              </a:solidFill>
            </a:endParaRPr>
          </a:p>
        </p:txBody>
      </p:sp>
      <p:grpSp>
        <p:nvGrpSpPr>
          <p:cNvPr id="23" name="Grupo 22">
            <a:extLst>
              <a:ext uri="{FF2B5EF4-FFF2-40B4-BE49-F238E27FC236}">
                <a16:creationId xmlns="" xmlns:a16="http://schemas.microsoft.com/office/drawing/2014/main" id="{A247EB22-2B56-EA40-A641-63BBE4F03777}"/>
              </a:ext>
            </a:extLst>
          </p:cNvPr>
          <p:cNvGrpSpPr/>
          <p:nvPr/>
        </p:nvGrpSpPr>
        <p:grpSpPr>
          <a:xfrm>
            <a:off x="9498937" y="1539409"/>
            <a:ext cx="14385010" cy="9286477"/>
            <a:chOff x="11740897" y="1830513"/>
            <a:chExt cx="11461544" cy="7399184"/>
          </a:xfrm>
        </p:grpSpPr>
        <p:sp>
          <p:nvSpPr>
            <p:cNvPr id="24" name="Shape 99">
              <a:extLst>
                <a:ext uri="{FF2B5EF4-FFF2-40B4-BE49-F238E27FC236}">
                  <a16:creationId xmlns="" xmlns:a16="http://schemas.microsoft.com/office/drawing/2014/main" id="{123568AD-FFB2-C54F-95D5-E7028E66D9BB}"/>
                </a:ext>
              </a:extLst>
            </p:cNvPr>
            <p:cNvSpPr>
              <a:spLocks noChangeArrowheads="1"/>
            </p:cNvSpPr>
            <p:nvPr/>
          </p:nvSpPr>
          <p:spPr bwMode="auto">
            <a:xfrm>
              <a:off x="12099646" y="1830513"/>
              <a:ext cx="10884747" cy="3148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val="1"/>
              </a:ext>
            </a:extLst>
          </p:spPr>
          <p:txBody>
            <a:bodyPr wrap="square" lIns="142874" tIns="142874" rIns="142874" bIns="142874" anchor="ctr">
              <a:spAutoFit/>
            </a:bodyPr>
            <a:lstStyle>
              <a:lvl1pPr defTabSz="855663">
                <a:defRPr sz="5000">
                  <a:solidFill>
                    <a:srgbClr val="000000"/>
                  </a:solidFill>
                  <a:latin typeface="Helvetica Light" charset="0"/>
                  <a:ea typeface="Helvetica Light" charset="0"/>
                  <a:cs typeface="Helvetica Light" charset="0"/>
                  <a:sym typeface="Helvetica Light" charset="0"/>
                </a:defRPr>
              </a:lvl1pPr>
              <a:lvl2pPr marL="742950" indent="-285750" defTabSz="855663">
                <a:defRPr sz="5000">
                  <a:solidFill>
                    <a:srgbClr val="000000"/>
                  </a:solidFill>
                  <a:latin typeface="Helvetica Light" charset="0"/>
                  <a:ea typeface="Helvetica Light" charset="0"/>
                  <a:cs typeface="Helvetica Light" charset="0"/>
                  <a:sym typeface="Helvetica Light" charset="0"/>
                </a:defRPr>
              </a:lvl2pPr>
              <a:lvl3pPr marL="1143000" indent="-228600" defTabSz="855663">
                <a:defRPr sz="5000">
                  <a:solidFill>
                    <a:srgbClr val="000000"/>
                  </a:solidFill>
                  <a:latin typeface="Helvetica Light" charset="0"/>
                  <a:ea typeface="Helvetica Light" charset="0"/>
                  <a:cs typeface="Helvetica Light" charset="0"/>
                  <a:sym typeface="Helvetica Light" charset="0"/>
                </a:defRPr>
              </a:lvl3pPr>
              <a:lvl4pPr marL="1600200" indent="-228600" defTabSz="855663">
                <a:defRPr sz="5000">
                  <a:solidFill>
                    <a:srgbClr val="000000"/>
                  </a:solidFill>
                  <a:latin typeface="Helvetica Light" charset="0"/>
                  <a:ea typeface="Helvetica Light" charset="0"/>
                  <a:cs typeface="Helvetica Light" charset="0"/>
                  <a:sym typeface="Helvetica Light" charset="0"/>
                </a:defRPr>
              </a:lvl4pPr>
              <a:lvl5pPr marL="2057400" indent="-228600" defTabSz="855663">
                <a:defRPr sz="5000">
                  <a:solidFill>
                    <a:srgbClr val="000000"/>
                  </a:solidFill>
                  <a:latin typeface="Helvetica Light" charset="0"/>
                  <a:ea typeface="Helvetica Light" charset="0"/>
                  <a:cs typeface="Helvetica Light" charset="0"/>
                  <a:sym typeface="Helvetica Light" charset="0"/>
                </a:defRPr>
              </a:lvl5pPr>
              <a:lvl6pPr marL="2514600" indent="-228600" defTabSz="855663"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55663"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55663"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55663"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a:r>
                <a:rPr lang="es-ES_tradnl" sz="23800" dirty="0">
                  <a:solidFill>
                    <a:schemeClr val="bg1"/>
                  </a:solidFill>
                  <a:latin typeface="Impact" charset="0"/>
                  <a:ea typeface="Impact" charset="0"/>
                  <a:cs typeface="Impact" charset="0"/>
                </a:rPr>
                <a:t>GOBIERNO</a:t>
              </a:r>
            </a:p>
          </p:txBody>
        </p:sp>
        <p:sp>
          <p:nvSpPr>
            <p:cNvPr id="25" name="Shape 99">
              <a:extLst>
                <a:ext uri="{FF2B5EF4-FFF2-40B4-BE49-F238E27FC236}">
                  <a16:creationId xmlns="" xmlns:a16="http://schemas.microsoft.com/office/drawing/2014/main" id="{29B8D4A1-AAA2-D746-A152-BA5EB3B5CAF5}"/>
                </a:ext>
              </a:extLst>
            </p:cNvPr>
            <p:cNvSpPr>
              <a:spLocks noChangeArrowheads="1"/>
            </p:cNvSpPr>
            <p:nvPr/>
          </p:nvSpPr>
          <p:spPr bwMode="auto">
            <a:xfrm>
              <a:off x="11740897" y="3733872"/>
              <a:ext cx="11461544" cy="4043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val="1"/>
              </a:ext>
            </a:extLst>
          </p:spPr>
          <p:txBody>
            <a:bodyPr wrap="square" lIns="142874" tIns="142874" rIns="142874" bIns="142874" anchor="ctr">
              <a:spAutoFit/>
            </a:bodyPr>
            <a:lstStyle>
              <a:lvl1pPr defTabSz="855663">
                <a:defRPr sz="5000">
                  <a:solidFill>
                    <a:srgbClr val="000000"/>
                  </a:solidFill>
                  <a:latin typeface="Helvetica Light" charset="0"/>
                  <a:ea typeface="Helvetica Light" charset="0"/>
                  <a:cs typeface="Helvetica Light" charset="0"/>
                  <a:sym typeface="Helvetica Light" charset="0"/>
                </a:defRPr>
              </a:lvl1pPr>
              <a:lvl2pPr marL="742950" indent="-285750" defTabSz="855663">
                <a:defRPr sz="5000">
                  <a:solidFill>
                    <a:srgbClr val="000000"/>
                  </a:solidFill>
                  <a:latin typeface="Helvetica Light" charset="0"/>
                  <a:ea typeface="Helvetica Light" charset="0"/>
                  <a:cs typeface="Helvetica Light" charset="0"/>
                  <a:sym typeface="Helvetica Light" charset="0"/>
                </a:defRPr>
              </a:lvl2pPr>
              <a:lvl3pPr marL="1143000" indent="-228600" defTabSz="855663">
                <a:defRPr sz="5000">
                  <a:solidFill>
                    <a:srgbClr val="000000"/>
                  </a:solidFill>
                  <a:latin typeface="Helvetica Light" charset="0"/>
                  <a:ea typeface="Helvetica Light" charset="0"/>
                  <a:cs typeface="Helvetica Light" charset="0"/>
                  <a:sym typeface="Helvetica Light" charset="0"/>
                </a:defRPr>
              </a:lvl3pPr>
              <a:lvl4pPr marL="1600200" indent="-228600" defTabSz="855663">
                <a:defRPr sz="5000">
                  <a:solidFill>
                    <a:srgbClr val="000000"/>
                  </a:solidFill>
                  <a:latin typeface="Helvetica Light" charset="0"/>
                  <a:ea typeface="Helvetica Light" charset="0"/>
                  <a:cs typeface="Helvetica Light" charset="0"/>
                  <a:sym typeface="Helvetica Light" charset="0"/>
                </a:defRPr>
              </a:lvl4pPr>
              <a:lvl5pPr marL="2057400" indent="-228600" defTabSz="855663">
                <a:defRPr sz="5000">
                  <a:solidFill>
                    <a:srgbClr val="000000"/>
                  </a:solidFill>
                  <a:latin typeface="Helvetica Light" charset="0"/>
                  <a:ea typeface="Helvetica Light" charset="0"/>
                  <a:cs typeface="Helvetica Light" charset="0"/>
                  <a:sym typeface="Helvetica Light" charset="0"/>
                </a:defRPr>
              </a:lvl5pPr>
              <a:lvl6pPr marL="2514600" indent="-228600" defTabSz="855663"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55663"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55663"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55663"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a:r>
                <a:rPr lang="es-ES_tradnl" sz="31100" dirty="0">
                  <a:solidFill>
                    <a:schemeClr val="bg1"/>
                  </a:solidFill>
                  <a:latin typeface="Impact" charset="0"/>
                  <a:ea typeface="Impact" charset="0"/>
                  <a:cs typeface="Impact" charset="0"/>
                </a:rPr>
                <a:t>DIGITAL  </a:t>
              </a:r>
            </a:p>
          </p:txBody>
        </p:sp>
        <p:sp>
          <p:nvSpPr>
            <p:cNvPr id="26" name="Rectángulo 25">
              <a:extLst>
                <a:ext uri="{FF2B5EF4-FFF2-40B4-BE49-F238E27FC236}">
                  <a16:creationId xmlns="" xmlns:a16="http://schemas.microsoft.com/office/drawing/2014/main" id="{38DA592C-0F86-F44D-8C08-498FCBEB1CF6}"/>
                </a:ext>
              </a:extLst>
            </p:cNvPr>
            <p:cNvSpPr/>
            <p:nvPr/>
          </p:nvSpPr>
          <p:spPr>
            <a:xfrm>
              <a:off x="12670972" y="7309691"/>
              <a:ext cx="9699172" cy="1920006"/>
            </a:xfrm>
            <a:prstGeom prst="rect">
              <a:avLst/>
            </a:prstGeom>
            <a:solidFill>
              <a:srgbClr val="49B9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000" dirty="0"/>
            </a:p>
          </p:txBody>
        </p:sp>
      </p:grpSp>
      <p:pic>
        <p:nvPicPr>
          <p:cNvPr id="35" name="Imagen 34">
            <a:extLst>
              <a:ext uri="{FF2B5EF4-FFF2-40B4-BE49-F238E27FC236}">
                <a16:creationId xmlns="" xmlns:a16="http://schemas.microsoft.com/office/drawing/2014/main" id="{7E98B991-9CD3-484A-B4D7-869B1FCE289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31871" y="8539562"/>
            <a:ext cx="2299467" cy="2075417"/>
          </a:xfrm>
          <a:prstGeom prst="rect">
            <a:avLst/>
          </a:prstGeom>
        </p:spPr>
      </p:pic>
      <p:sp>
        <p:nvSpPr>
          <p:cNvPr id="3" name="Rectángulo 2">
            <a:extLst>
              <a:ext uri="{FF2B5EF4-FFF2-40B4-BE49-F238E27FC236}">
                <a16:creationId xmlns="" xmlns:a16="http://schemas.microsoft.com/office/drawing/2014/main" id="{F3DA3CF9-9947-4A61-AD2B-7B9E6FD15485}"/>
              </a:ext>
            </a:extLst>
          </p:cNvPr>
          <p:cNvSpPr/>
          <p:nvPr/>
        </p:nvSpPr>
        <p:spPr>
          <a:xfrm>
            <a:off x="-89322" y="13138789"/>
            <a:ext cx="24473322" cy="572721"/>
          </a:xfrm>
          <a:prstGeom prst="rect">
            <a:avLst/>
          </a:prstGeom>
        </p:spPr>
        <p:txBody>
          <a:bodyPr wrap="square">
            <a:spAutoFit/>
          </a:bodyPr>
          <a:lstStyle/>
          <a:p>
            <a:pPr algn="r">
              <a:lnSpc>
                <a:spcPct val="107000"/>
              </a:lnSpc>
              <a:spcAft>
                <a:spcPts val="800"/>
              </a:spcAft>
            </a:pPr>
            <a:r>
              <a:rPr lang="es-GT" sz="3200" dirty="0">
                <a:solidFill>
                  <a:schemeClr val="bg1"/>
                </a:solidFill>
                <a:latin typeface="Impact" panose="020B0806030902050204" pitchFamily="34" charset="0"/>
                <a:ea typeface="Times New Roman" panose="02020603050405020304" pitchFamily="18" charset="0"/>
                <a:cs typeface="Times New Roman" panose="02020603050405020304" pitchFamily="18" charset="0"/>
              </a:rPr>
              <a:t>Tegucigalpa, 23 y 24 Octubre de 2018</a:t>
            </a:r>
            <a:endParaRPr lang="es-CO" sz="2800" dirty="0">
              <a:solidFill>
                <a:schemeClr val="bg1"/>
              </a:solidFill>
              <a:effectLst/>
              <a:latin typeface="Impact" panose="020B0806030902050204" pitchFamily="34" charset="0"/>
              <a:ea typeface="Times New Roman" panose="02020603050405020304" pitchFamily="18" charset="0"/>
              <a:cs typeface="Times New Roman" panose="02020603050405020304" pitchFamily="18" charset="0"/>
            </a:endParaRPr>
          </a:p>
        </p:txBody>
      </p:sp>
      <p:sp>
        <p:nvSpPr>
          <p:cNvPr id="2" name="Rectángulo 1">
            <a:extLst>
              <a:ext uri="{FF2B5EF4-FFF2-40B4-BE49-F238E27FC236}">
                <a16:creationId xmlns="" xmlns:a16="http://schemas.microsoft.com/office/drawing/2014/main" id="{E6460C9C-A4EE-451E-B1C0-70F1CE4B20AE}"/>
              </a:ext>
            </a:extLst>
          </p:cNvPr>
          <p:cNvSpPr/>
          <p:nvPr/>
        </p:nvSpPr>
        <p:spPr>
          <a:xfrm>
            <a:off x="-59268" y="13161891"/>
            <a:ext cx="24473322" cy="584775"/>
          </a:xfrm>
          <a:prstGeom prst="rect">
            <a:avLst/>
          </a:prstGeom>
        </p:spPr>
        <p:txBody>
          <a:bodyPr wrap="square">
            <a:spAutoFit/>
          </a:bodyPr>
          <a:lstStyle/>
          <a:p>
            <a:r>
              <a:rPr lang="es-ES" sz="3200" dirty="0">
                <a:solidFill>
                  <a:schemeClr val="bg1"/>
                </a:solidFill>
                <a:latin typeface="Impact" charset="0"/>
                <a:ea typeface="Impact" charset="0"/>
                <a:cs typeface="Impact" charset="0"/>
              </a:rPr>
              <a:t>Mesas de diálogo para la </a:t>
            </a:r>
            <a:r>
              <a:rPr lang="es-ES" sz="3200" dirty="0" err="1">
                <a:solidFill>
                  <a:schemeClr val="bg1"/>
                </a:solidFill>
                <a:latin typeface="Impact" charset="0"/>
                <a:ea typeface="Impact" charset="0"/>
                <a:cs typeface="Impact" charset="0"/>
              </a:rPr>
              <a:t>co</a:t>
            </a:r>
            <a:r>
              <a:rPr lang="es-ES" sz="3200" dirty="0">
                <a:solidFill>
                  <a:schemeClr val="bg1"/>
                </a:solidFill>
                <a:latin typeface="Impact" charset="0"/>
                <a:ea typeface="Impact" charset="0"/>
                <a:cs typeface="Impact" charset="0"/>
              </a:rPr>
              <a:t>– creación de la política nacional de datos abiertos de Honduras</a:t>
            </a:r>
          </a:p>
        </p:txBody>
      </p:sp>
      <p:sp>
        <p:nvSpPr>
          <p:cNvPr id="30" name="Shape 99">
            <a:extLst>
              <a:ext uri="{FF2B5EF4-FFF2-40B4-BE49-F238E27FC236}">
                <a16:creationId xmlns="" xmlns:a16="http://schemas.microsoft.com/office/drawing/2014/main" id="{77A0AFE7-643F-4B76-9A16-B84C788DE7B3}"/>
              </a:ext>
            </a:extLst>
          </p:cNvPr>
          <p:cNvSpPr>
            <a:spLocks noChangeArrowheads="1"/>
          </p:cNvSpPr>
          <p:nvPr/>
        </p:nvSpPr>
        <p:spPr bwMode="auto">
          <a:xfrm>
            <a:off x="12700590" y="8933258"/>
            <a:ext cx="10108020" cy="1119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val="1"/>
            </a:ext>
          </a:extLst>
        </p:spPr>
        <p:txBody>
          <a:bodyPr wrap="square" lIns="142874" tIns="142874" rIns="142874" bIns="142874" anchor="ctr">
            <a:spAutoFit/>
          </a:bodyPr>
          <a:lstStyle>
            <a:lvl1pPr defTabSz="855663">
              <a:defRPr sz="5000">
                <a:solidFill>
                  <a:srgbClr val="000000"/>
                </a:solidFill>
                <a:latin typeface="Helvetica Light" charset="0"/>
                <a:ea typeface="Helvetica Light" charset="0"/>
                <a:cs typeface="Helvetica Light" charset="0"/>
                <a:sym typeface="Helvetica Light" charset="0"/>
              </a:defRPr>
            </a:lvl1pPr>
            <a:lvl2pPr marL="742950" indent="-285750" defTabSz="855663">
              <a:defRPr sz="5000">
                <a:solidFill>
                  <a:srgbClr val="000000"/>
                </a:solidFill>
                <a:latin typeface="Helvetica Light" charset="0"/>
                <a:ea typeface="Helvetica Light" charset="0"/>
                <a:cs typeface="Helvetica Light" charset="0"/>
                <a:sym typeface="Helvetica Light" charset="0"/>
              </a:defRPr>
            </a:lvl2pPr>
            <a:lvl3pPr marL="1143000" indent="-228600" defTabSz="855663">
              <a:defRPr sz="5000">
                <a:solidFill>
                  <a:srgbClr val="000000"/>
                </a:solidFill>
                <a:latin typeface="Helvetica Light" charset="0"/>
                <a:ea typeface="Helvetica Light" charset="0"/>
                <a:cs typeface="Helvetica Light" charset="0"/>
                <a:sym typeface="Helvetica Light" charset="0"/>
              </a:defRPr>
            </a:lvl3pPr>
            <a:lvl4pPr marL="1600200" indent="-228600" defTabSz="855663">
              <a:defRPr sz="5000">
                <a:solidFill>
                  <a:srgbClr val="000000"/>
                </a:solidFill>
                <a:latin typeface="Helvetica Light" charset="0"/>
                <a:ea typeface="Helvetica Light" charset="0"/>
                <a:cs typeface="Helvetica Light" charset="0"/>
                <a:sym typeface="Helvetica Light" charset="0"/>
              </a:defRPr>
            </a:lvl4pPr>
            <a:lvl5pPr marL="2057400" indent="-228600" defTabSz="855663">
              <a:defRPr sz="5000">
                <a:solidFill>
                  <a:srgbClr val="000000"/>
                </a:solidFill>
                <a:latin typeface="Helvetica Light" charset="0"/>
                <a:ea typeface="Helvetica Light" charset="0"/>
                <a:cs typeface="Helvetica Light" charset="0"/>
                <a:sym typeface="Helvetica Light" charset="0"/>
              </a:defRPr>
            </a:lvl5pPr>
            <a:lvl6pPr marL="2514600" indent="-228600" defTabSz="855663"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55663"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55663"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55663"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r>
              <a:rPr lang="es-ES" sz="5400" dirty="0" smtClean="0">
                <a:solidFill>
                  <a:schemeClr val="bg1"/>
                </a:solidFill>
                <a:latin typeface="Impact" charset="0"/>
                <a:ea typeface="Impact" charset="0"/>
                <a:cs typeface="Impact" charset="0"/>
              </a:rPr>
              <a:t>PORTALES Y VISUALIZACIONES</a:t>
            </a:r>
            <a:endParaRPr lang="es-ES_tradnl" sz="5400" dirty="0">
              <a:solidFill>
                <a:schemeClr val="bg1"/>
              </a:solidFill>
              <a:latin typeface="Impact" charset="0"/>
              <a:ea typeface="Impact" charset="0"/>
              <a:cs typeface="Impact" charset="0"/>
            </a:endParaRPr>
          </a:p>
        </p:txBody>
      </p:sp>
    </p:spTree>
    <p:extLst>
      <p:ext uri="{BB962C8B-B14F-4D97-AF65-F5344CB8AC3E}">
        <p14:creationId xmlns:p14="http://schemas.microsoft.com/office/powerpoint/2010/main" val="4887910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 xmlns:a16="http://schemas.microsoft.com/office/drawing/2014/main" id="{CFF993F8-D843-AE4A-AB0C-940E08E088C7}"/>
              </a:ext>
            </a:extLst>
          </p:cNvPr>
          <p:cNvSpPr/>
          <p:nvPr/>
        </p:nvSpPr>
        <p:spPr>
          <a:xfrm>
            <a:off x="4" y="0"/>
            <a:ext cx="24431236" cy="3706320"/>
          </a:xfrm>
          <a:prstGeom prst="rect">
            <a:avLst/>
          </a:prstGeom>
          <a:solidFill>
            <a:srgbClr val="3CBACE"/>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412"/>
            <a:endParaRPr lang="es-ES_tradnl" sz="4800">
              <a:solidFill>
                <a:prstClr val="white"/>
              </a:solidFill>
              <a:latin typeface="Calibri" panose="020F0502020204030204"/>
            </a:endParaRPr>
          </a:p>
        </p:txBody>
      </p:sp>
      <p:pic>
        <p:nvPicPr>
          <p:cNvPr id="10" name="Imagen 9">
            <a:extLst>
              <a:ext uri="{FF2B5EF4-FFF2-40B4-BE49-F238E27FC236}">
                <a16:creationId xmlns="" xmlns:a16="http://schemas.microsoft.com/office/drawing/2014/main" id="{64CBDECB-A9D3-FF4A-9A54-9ACF997C6FB3}"/>
              </a:ext>
            </a:extLst>
          </p:cNvPr>
          <p:cNvPicPr>
            <a:picLocks noChangeAspect="1"/>
          </p:cNvPicPr>
          <p:nvPr/>
        </p:nvPicPr>
        <p:blipFill rotWithShape="1">
          <a:blip r:embed="rId3">
            <a:extLst>
              <a:ext uri="{28A0092B-C50C-407E-A947-70E740481C1C}">
                <a14:useLocalDpi xmlns:a14="http://schemas.microsoft.com/office/drawing/2010/main" val="0"/>
              </a:ext>
            </a:extLst>
          </a:blip>
          <a:srcRect t="42494"/>
          <a:stretch/>
        </p:blipFill>
        <p:spPr>
          <a:xfrm>
            <a:off x="3" y="-1606115"/>
            <a:ext cx="9248730" cy="5318566"/>
          </a:xfrm>
          <a:prstGeom prst="rect">
            <a:avLst/>
          </a:prstGeom>
        </p:spPr>
      </p:pic>
      <p:sp>
        <p:nvSpPr>
          <p:cNvPr id="51" name="Rectángulo 50">
            <a:extLst>
              <a:ext uri="{FF2B5EF4-FFF2-40B4-BE49-F238E27FC236}">
                <a16:creationId xmlns="" xmlns:a16="http://schemas.microsoft.com/office/drawing/2014/main" id="{DD6E804C-0DAB-4BD6-9B5C-E783CE5C482E}"/>
              </a:ext>
            </a:extLst>
          </p:cNvPr>
          <p:cNvSpPr/>
          <p:nvPr/>
        </p:nvSpPr>
        <p:spPr>
          <a:xfrm>
            <a:off x="8051800" y="418983"/>
            <a:ext cx="15709320" cy="27295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r"/>
            <a:r>
              <a:rPr lang="es-CO" sz="9600" dirty="0">
                <a:solidFill>
                  <a:schemeClr val="bg1"/>
                </a:solidFill>
                <a:latin typeface="Impact" charset="0"/>
                <a:ea typeface="Impact" charset="0"/>
                <a:cs typeface="Impact" charset="0"/>
              </a:rPr>
              <a:t>1. APERTURA DE DATOS</a:t>
            </a:r>
          </a:p>
          <a:p>
            <a:pPr algn="r"/>
            <a:r>
              <a:rPr lang="es-CO" sz="7200" dirty="0">
                <a:solidFill>
                  <a:schemeClr val="bg1"/>
                </a:solidFill>
                <a:latin typeface="Impact" charset="0"/>
                <a:ea typeface="Impact" charset="0"/>
                <a:cs typeface="Impact" charset="0"/>
              </a:rPr>
              <a:t>Software como Servicio - Socrata</a:t>
            </a:r>
          </a:p>
        </p:txBody>
      </p:sp>
      <p:pic>
        <p:nvPicPr>
          <p:cNvPr id="52" name="Imagen 51">
            <a:extLst>
              <a:ext uri="{FF2B5EF4-FFF2-40B4-BE49-F238E27FC236}">
                <a16:creationId xmlns="" xmlns:a16="http://schemas.microsoft.com/office/drawing/2014/main" id="{FB919178-3471-4A63-B7E2-FAAF42B8F9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0087" y="198292"/>
            <a:ext cx="2083706" cy="1880679"/>
          </a:xfrm>
          <a:prstGeom prst="rect">
            <a:avLst/>
          </a:prstGeom>
        </p:spPr>
      </p:pic>
      <p:pic>
        <p:nvPicPr>
          <p:cNvPr id="53" name="Imagen 52">
            <a:extLst>
              <a:ext uri="{FF2B5EF4-FFF2-40B4-BE49-F238E27FC236}">
                <a16:creationId xmlns="" xmlns:a16="http://schemas.microsoft.com/office/drawing/2014/main" id="{20238815-3DE2-4EAE-BC5E-308C57C0A0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87923" y="4224144"/>
            <a:ext cx="9264867" cy="6893063"/>
          </a:xfrm>
          <a:prstGeom prst="rect">
            <a:avLst/>
          </a:prstGeom>
        </p:spPr>
      </p:pic>
      <p:sp>
        <p:nvSpPr>
          <p:cNvPr id="54" name="CuadroTexto 46">
            <a:extLst>
              <a:ext uri="{FF2B5EF4-FFF2-40B4-BE49-F238E27FC236}">
                <a16:creationId xmlns="" xmlns:a16="http://schemas.microsoft.com/office/drawing/2014/main" id="{7FF5B092-E87A-4E69-B5E7-4E19483B8C81}"/>
              </a:ext>
            </a:extLst>
          </p:cNvPr>
          <p:cNvSpPr txBox="1"/>
          <p:nvPr/>
        </p:nvSpPr>
        <p:spPr>
          <a:xfrm>
            <a:off x="747892" y="3852448"/>
            <a:ext cx="8862804" cy="9202519"/>
          </a:xfrm>
          <a:prstGeom prst="rect">
            <a:avLst/>
          </a:prstGeom>
          <a:noFill/>
          <a:ln>
            <a:noFill/>
          </a:ln>
        </p:spPr>
        <p:txBody>
          <a:bodyPr wrap="square" rtlCol="0">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s-CO" sz="4400" dirty="0"/>
              <a:t>Software como servicio, Estándar DCAT</a:t>
            </a:r>
          </a:p>
          <a:p>
            <a:pPr lvl="0"/>
            <a:endParaRPr lang="es-CO" sz="4400" dirty="0"/>
          </a:p>
          <a:p>
            <a:pPr lvl="0"/>
            <a:r>
              <a:rPr lang="es-CO" sz="4400" dirty="0"/>
              <a:t>Fácil publicación de los datos</a:t>
            </a:r>
          </a:p>
          <a:p>
            <a:pPr lvl="0"/>
            <a:endParaRPr lang="es-CO" sz="4400" dirty="0"/>
          </a:p>
          <a:p>
            <a:pPr lvl="0"/>
            <a:r>
              <a:rPr lang="es-CO" sz="4400" dirty="0"/>
              <a:t>Visualizaciones (Mapas, Gráficos)</a:t>
            </a:r>
          </a:p>
          <a:p>
            <a:pPr lvl="0"/>
            <a:endParaRPr lang="es-CO" sz="4400" dirty="0"/>
          </a:p>
          <a:p>
            <a:pPr lvl="0"/>
            <a:r>
              <a:rPr lang="es-CO" sz="4400" dirty="0"/>
              <a:t>Guardar vistas</a:t>
            </a:r>
          </a:p>
          <a:p>
            <a:pPr lvl="0"/>
            <a:endParaRPr lang="es-CO" sz="4400" dirty="0"/>
          </a:p>
          <a:p>
            <a:pPr lvl="0"/>
            <a:r>
              <a:rPr lang="es-CO" sz="4400" dirty="0"/>
              <a:t>Api de consulta de datos</a:t>
            </a:r>
          </a:p>
          <a:p>
            <a:pPr lvl="0"/>
            <a:endParaRPr lang="es-CO" sz="4400" dirty="0"/>
          </a:p>
          <a:p>
            <a:pPr lvl="0"/>
            <a:r>
              <a:rPr lang="es-CO" sz="4400" dirty="0"/>
              <a:t>Federación y enlace de datos a portales externos</a:t>
            </a:r>
          </a:p>
          <a:p>
            <a:pPr algn="r"/>
            <a:endParaRPr lang="es-ES" sz="2000" dirty="0">
              <a:latin typeface="Impact" panose="020B0806030902050204" pitchFamily="34" charset="0"/>
              <a:ea typeface="Work Sans Medium" charset="0"/>
              <a:cs typeface="Work Sans Medium" charset="0"/>
            </a:endParaRPr>
          </a:p>
        </p:txBody>
      </p:sp>
      <p:cxnSp>
        <p:nvCxnSpPr>
          <p:cNvPr id="64" name="Conector recto 63">
            <a:extLst>
              <a:ext uri="{FF2B5EF4-FFF2-40B4-BE49-F238E27FC236}">
                <a16:creationId xmlns="" xmlns:a16="http://schemas.microsoft.com/office/drawing/2014/main" id="{793437C5-492B-4730-9EDB-444EF8865929}"/>
              </a:ext>
            </a:extLst>
          </p:cNvPr>
          <p:cNvCxnSpPr>
            <a:cxnSpLocks/>
          </p:cNvCxnSpPr>
          <p:nvPr/>
        </p:nvCxnSpPr>
        <p:spPr>
          <a:xfrm>
            <a:off x="10504227" y="4732570"/>
            <a:ext cx="45580" cy="7736750"/>
          </a:xfrm>
          <a:prstGeom prst="line">
            <a:avLst/>
          </a:prstGeom>
          <a:noFill/>
          <a:ln w="25400" cap="flat">
            <a:solidFill>
              <a:srgbClr val="3CBACE"/>
            </a:solidFill>
            <a:prstDash val="dash"/>
            <a:miter lim="400000"/>
          </a:ln>
          <a:effectLst/>
          <a:sp3d/>
        </p:spPr>
        <p:style>
          <a:lnRef idx="0">
            <a:scrgbClr r="0" g="0" b="0"/>
          </a:lnRef>
          <a:fillRef idx="0">
            <a:scrgbClr r="0" g="0" b="0"/>
          </a:fillRef>
          <a:effectRef idx="0">
            <a:scrgbClr r="0" g="0" b="0"/>
          </a:effectRef>
          <a:fontRef idx="none"/>
        </p:style>
      </p:cxnSp>
      <p:cxnSp>
        <p:nvCxnSpPr>
          <p:cNvPr id="70" name="Conector recto 69">
            <a:extLst>
              <a:ext uri="{FF2B5EF4-FFF2-40B4-BE49-F238E27FC236}">
                <a16:creationId xmlns="" xmlns:a16="http://schemas.microsoft.com/office/drawing/2014/main" id="{31BFF666-DD02-4FC1-9990-F986CAB23819}"/>
              </a:ext>
            </a:extLst>
          </p:cNvPr>
          <p:cNvCxnSpPr>
            <a:cxnSpLocks/>
          </p:cNvCxnSpPr>
          <p:nvPr/>
        </p:nvCxnSpPr>
        <p:spPr>
          <a:xfrm flipH="1">
            <a:off x="8998874" y="4732570"/>
            <a:ext cx="1550933" cy="0"/>
          </a:xfrm>
          <a:prstGeom prst="line">
            <a:avLst/>
          </a:prstGeom>
          <a:noFill/>
          <a:ln w="25400" cap="flat">
            <a:solidFill>
              <a:srgbClr val="3CBACE"/>
            </a:solidFill>
            <a:prstDash val="dash"/>
            <a:miter lim="400000"/>
          </a:ln>
          <a:effectLst/>
          <a:sp3d/>
        </p:spPr>
        <p:style>
          <a:lnRef idx="0">
            <a:scrgbClr r="0" g="0" b="0"/>
          </a:lnRef>
          <a:fillRef idx="0">
            <a:scrgbClr r="0" g="0" b="0"/>
          </a:fillRef>
          <a:effectRef idx="0">
            <a:scrgbClr r="0" g="0" b="0"/>
          </a:effectRef>
          <a:fontRef idx="none"/>
        </p:style>
      </p:cxnSp>
      <p:sp>
        <p:nvSpPr>
          <p:cNvPr id="76" name="Shape 99">
            <a:extLst>
              <a:ext uri="{FF2B5EF4-FFF2-40B4-BE49-F238E27FC236}">
                <a16:creationId xmlns="" xmlns:a16="http://schemas.microsoft.com/office/drawing/2014/main" id="{EFC87CB6-A93F-45DD-A03A-FD17362E091E}"/>
              </a:ext>
            </a:extLst>
          </p:cNvPr>
          <p:cNvSpPr/>
          <p:nvPr/>
        </p:nvSpPr>
        <p:spPr>
          <a:xfrm>
            <a:off x="12801600" y="3529743"/>
            <a:ext cx="8958085" cy="846866"/>
          </a:xfrm>
          <a:prstGeom prst="rect">
            <a:avLst/>
          </a:prstGeom>
          <a:ln w="12700">
            <a:miter lim="400000"/>
          </a:ln>
          <a:extLst>
            <a:ext uri="{C572A759-6A51-4108-AA02-DFA0A04FC94B}">
              <ma14:wrappingTextBoxFlag xmlns:ma14="http://schemas.microsoft.com/office/mac/drawingml/2011/main" val="1"/>
            </a:ext>
          </a:extLst>
        </p:spPr>
        <p:txBody>
          <a:bodyPr wrap="square" lIns="53578" tIns="53578" rIns="53578" bIns="53578" anchor="ctr">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s-ES_tradnl" sz="4800" dirty="0">
              <a:solidFill>
                <a:srgbClr val="3CBACE"/>
              </a:solidFill>
              <a:latin typeface="Impact" panose="020B0806030902050204" pitchFamily="34" charset="0"/>
              <a:sym typeface="Helvetica Light"/>
            </a:endParaRPr>
          </a:p>
        </p:txBody>
      </p:sp>
      <p:cxnSp>
        <p:nvCxnSpPr>
          <p:cNvPr id="89" name="Conector recto 88">
            <a:extLst>
              <a:ext uri="{FF2B5EF4-FFF2-40B4-BE49-F238E27FC236}">
                <a16:creationId xmlns="" xmlns:a16="http://schemas.microsoft.com/office/drawing/2014/main" id="{B1CB01EF-6CBE-4276-8086-9F810B218882}"/>
              </a:ext>
            </a:extLst>
          </p:cNvPr>
          <p:cNvCxnSpPr>
            <a:cxnSpLocks/>
          </p:cNvCxnSpPr>
          <p:nvPr/>
        </p:nvCxnSpPr>
        <p:spPr>
          <a:xfrm flipH="1">
            <a:off x="8973440" y="11574852"/>
            <a:ext cx="1576367" cy="0"/>
          </a:xfrm>
          <a:prstGeom prst="line">
            <a:avLst/>
          </a:prstGeom>
          <a:noFill/>
          <a:ln w="25400" cap="flat">
            <a:solidFill>
              <a:srgbClr val="3CBACE"/>
            </a:solidFill>
            <a:prstDash val="dash"/>
            <a:miter lim="400000"/>
          </a:ln>
          <a:effectLst/>
          <a:sp3d/>
        </p:spPr>
        <p:style>
          <a:lnRef idx="0">
            <a:scrgbClr r="0" g="0" b="0"/>
          </a:lnRef>
          <a:fillRef idx="0">
            <a:scrgbClr r="0" g="0" b="0"/>
          </a:fillRef>
          <a:effectRef idx="0">
            <a:scrgbClr r="0" g="0" b="0"/>
          </a:effectRef>
          <a:fontRef idx="none"/>
        </p:style>
      </p:cxnSp>
      <p:pic>
        <p:nvPicPr>
          <p:cNvPr id="15" name="Picture 2" descr="http://www.dataversity.net/wp-content/uploads/2014/09/socrata.png">
            <a:extLst>
              <a:ext uri="{FF2B5EF4-FFF2-40B4-BE49-F238E27FC236}">
                <a16:creationId xmlns="" xmlns:a16="http://schemas.microsoft.com/office/drawing/2014/main" id="{31A9EA4F-D2CE-4217-9598-C0A505D75D7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39412" y="11041452"/>
            <a:ext cx="1990603" cy="1309607"/>
          </a:xfrm>
          <a:prstGeom prst="rect">
            <a:avLst/>
          </a:prstGeom>
          <a:noFill/>
          <a:extLst>
            <a:ext uri="{909E8E84-426E-40DD-AFC4-6F175D3DCCD1}">
              <a14:hiddenFill xmlns:a14="http://schemas.microsoft.com/office/drawing/2010/main">
                <a:solidFill>
                  <a:srgbClr val="FFFFFF"/>
                </a:solidFill>
              </a14:hiddenFill>
            </a:ext>
          </a:extLst>
        </p:spPr>
      </p:pic>
      <p:cxnSp>
        <p:nvCxnSpPr>
          <p:cNvPr id="36" name="Conector recto 35">
            <a:extLst>
              <a:ext uri="{FF2B5EF4-FFF2-40B4-BE49-F238E27FC236}">
                <a16:creationId xmlns="" xmlns:a16="http://schemas.microsoft.com/office/drawing/2014/main" id="{49A46364-5A47-4742-84F6-C9CB41E70190}"/>
              </a:ext>
            </a:extLst>
          </p:cNvPr>
          <p:cNvCxnSpPr>
            <a:cxnSpLocks/>
          </p:cNvCxnSpPr>
          <p:nvPr/>
        </p:nvCxnSpPr>
        <p:spPr>
          <a:xfrm flipH="1">
            <a:off x="8973440" y="6148993"/>
            <a:ext cx="1576367" cy="0"/>
          </a:xfrm>
          <a:prstGeom prst="line">
            <a:avLst/>
          </a:prstGeom>
          <a:noFill/>
          <a:ln w="25400" cap="flat">
            <a:solidFill>
              <a:srgbClr val="3CBACE"/>
            </a:solidFill>
            <a:prstDash val="dash"/>
            <a:miter lim="400000"/>
          </a:ln>
          <a:effectLst/>
          <a:sp3d/>
        </p:spPr>
        <p:style>
          <a:lnRef idx="0">
            <a:scrgbClr r="0" g="0" b="0"/>
          </a:lnRef>
          <a:fillRef idx="0">
            <a:scrgbClr r="0" g="0" b="0"/>
          </a:fillRef>
          <a:effectRef idx="0">
            <a:scrgbClr r="0" g="0" b="0"/>
          </a:effectRef>
          <a:fontRef idx="none"/>
        </p:style>
      </p:cxnSp>
      <p:cxnSp>
        <p:nvCxnSpPr>
          <p:cNvPr id="37" name="Conector recto 36">
            <a:extLst>
              <a:ext uri="{FF2B5EF4-FFF2-40B4-BE49-F238E27FC236}">
                <a16:creationId xmlns="" xmlns:a16="http://schemas.microsoft.com/office/drawing/2014/main" id="{82D13457-EAF9-4C70-A12B-FA5AB56D1892}"/>
              </a:ext>
            </a:extLst>
          </p:cNvPr>
          <p:cNvCxnSpPr>
            <a:cxnSpLocks/>
          </p:cNvCxnSpPr>
          <p:nvPr/>
        </p:nvCxnSpPr>
        <p:spPr>
          <a:xfrm flipH="1">
            <a:off x="8973440" y="7628170"/>
            <a:ext cx="1530787" cy="0"/>
          </a:xfrm>
          <a:prstGeom prst="line">
            <a:avLst/>
          </a:prstGeom>
          <a:noFill/>
          <a:ln w="25400" cap="flat">
            <a:solidFill>
              <a:srgbClr val="3CBACE"/>
            </a:solidFill>
            <a:prstDash val="dash"/>
            <a:miter lim="400000"/>
          </a:ln>
          <a:effectLst/>
          <a:sp3d/>
        </p:spPr>
        <p:style>
          <a:lnRef idx="0">
            <a:scrgbClr r="0" g="0" b="0"/>
          </a:lnRef>
          <a:fillRef idx="0">
            <a:scrgbClr r="0" g="0" b="0"/>
          </a:fillRef>
          <a:effectRef idx="0">
            <a:scrgbClr r="0" g="0" b="0"/>
          </a:effectRef>
          <a:fontRef idx="none"/>
        </p:style>
      </p:cxnSp>
      <p:cxnSp>
        <p:nvCxnSpPr>
          <p:cNvPr id="43" name="Conector recto 42">
            <a:extLst>
              <a:ext uri="{FF2B5EF4-FFF2-40B4-BE49-F238E27FC236}">
                <a16:creationId xmlns="" xmlns:a16="http://schemas.microsoft.com/office/drawing/2014/main" id="{D90112C8-B106-4910-9199-5121EA4B0FE6}"/>
              </a:ext>
            </a:extLst>
          </p:cNvPr>
          <p:cNvCxnSpPr>
            <a:cxnSpLocks/>
          </p:cNvCxnSpPr>
          <p:nvPr/>
        </p:nvCxnSpPr>
        <p:spPr>
          <a:xfrm flipH="1">
            <a:off x="9019020" y="8937859"/>
            <a:ext cx="1530787" cy="0"/>
          </a:xfrm>
          <a:prstGeom prst="line">
            <a:avLst/>
          </a:prstGeom>
          <a:noFill/>
          <a:ln w="25400" cap="flat">
            <a:solidFill>
              <a:srgbClr val="3CBACE"/>
            </a:solidFill>
            <a:prstDash val="dash"/>
            <a:miter lim="400000"/>
          </a:ln>
          <a:effectLst/>
          <a:sp3d/>
        </p:spPr>
        <p:style>
          <a:lnRef idx="0">
            <a:scrgbClr r="0" g="0" b="0"/>
          </a:lnRef>
          <a:fillRef idx="0">
            <a:scrgbClr r="0" g="0" b="0"/>
          </a:fillRef>
          <a:effectRef idx="0">
            <a:scrgbClr r="0" g="0" b="0"/>
          </a:effectRef>
          <a:fontRef idx="none"/>
        </p:style>
      </p:cxnSp>
      <p:cxnSp>
        <p:nvCxnSpPr>
          <p:cNvPr id="44" name="Conector recto 43">
            <a:extLst>
              <a:ext uri="{FF2B5EF4-FFF2-40B4-BE49-F238E27FC236}">
                <a16:creationId xmlns="" xmlns:a16="http://schemas.microsoft.com/office/drawing/2014/main" id="{873CCF85-5A00-45B8-A7A5-1B724387E9D8}"/>
              </a:ext>
            </a:extLst>
          </p:cNvPr>
          <p:cNvCxnSpPr>
            <a:cxnSpLocks/>
          </p:cNvCxnSpPr>
          <p:nvPr/>
        </p:nvCxnSpPr>
        <p:spPr>
          <a:xfrm flipH="1">
            <a:off x="8993586" y="10254829"/>
            <a:ext cx="1530787" cy="0"/>
          </a:xfrm>
          <a:prstGeom prst="line">
            <a:avLst/>
          </a:prstGeom>
          <a:noFill/>
          <a:ln w="25400" cap="flat">
            <a:solidFill>
              <a:srgbClr val="3CBACE"/>
            </a:solidFill>
            <a:prstDash val="dash"/>
            <a:miter lim="400000"/>
          </a:ln>
          <a:effectLst/>
          <a:sp3d/>
        </p:spPr>
        <p:style>
          <a:lnRef idx="0">
            <a:scrgbClr r="0" g="0" b="0"/>
          </a:lnRef>
          <a:fillRef idx="0">
            <a:scrgbClr r="0" g="0" b="0"/>
          </a:fillRef>
          <a:effectRef idx="0">
            <a:scrgbClr r="0" g="0" b="0"/>
          </a:effectRef>
          <a:fontRef idx="none"/>
        </p:style>
      </p:cxnSp>
      <p:sp>
        <p:nvSpPr>
          <p:cNvPr id="12" name="Rectángulo 11">
            <a:extLst>
              <a:ext uri="{FF2B5EF4-FFF2-40B4-BE49-F238E27FC236}">
                <a16:creationId xmlns="" xmlns:a16="http://schemas.microsoft.com/office/drawing/2014/main" id="{05372EEB-A1CD-4A56-BEA6-7BBBCBBFA2D5}"/>
              </a:ext>
            </a:extLst>
          </p:cNvPr>
          <p:cNvSpPr/>
          <p:nvPr/>
        </p:nvSpPr>
        <p:spPr>
          <a:xfrm>
            <a:off x="14530163" y="11281088"/>
            <a:ext cx="3980385" cy="707886"/>
          </a:xfrm>
          <a:prstGeom prst="rect">
            <a:avLst/>
          </a:prstGeom>
        </p:spPr>
        <p:txBody>
          <a:bodyPr wrap="none">
            <a:spAutoFit/>
          </a:bodyPr>
          <a:lstStyle/>
          <a:p>
            <a:r>
              <a:rPr lang="es-CO" sz="4000" dirty="0"/>
              <a:t>www.datos.gov.co</a:t>
            </a:r>
          </a:p>
        </p:txBody>
      </p:sp>
    </p:spTree>
    <p:extLst>
      <p:ext uri="{BB962C8B-B14F-4D97-AF65-F5344CB8AC3E}">
        <p14:creationId xmlns:p14="http://schemas.microsoft.com/office/powerpoint/2010/main" val="22560867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 xmlns:a16="http://schemas.microsoft.com/office/drawing/2014/main" id="{CFF993F8-D843-AE4A-AB0C-940E08E088C7}"/>
              </a:ext>
            </a:extLst>
          </p:cNvPr>
          <p:cNvSpPr/>
          <p:nvPr/>
        </p:nvSpPr>
        <p:spPr>
          <a:xfrm>
            <a:off x="4" y="0"/>
            <a:ext cx="24431236" cy="3706320"/>
          </a:xfrm>
          <a:prstGeom prst="rect">
            <a:avLst/>
          </a:prstGeom>
          <a:solidFill>
            <a:srgbClr val="3CBACE"/>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412"/>
            <a:endParaRPr lang="es-ES_tradnl" sz="4800">
              <a:solidFill>
                <a:prstClr val="white"/>
              </a:solidFill>
              <a:latin typeface="Calibri" panose="020F0502020204030204"/>
            </a:endParaRPr>
          </a:p>
        </p:txBody>
      </p:sp>
      <p:pic>
        <p:nvPicPr>
          <p:cNvPr id="10" name="Imagen 9">
            <a:extLst>
              <a:ext uri="{FF2B5EF4-FFF2-40B4-BE49-F238E27FC236}">
                <a16:creationId xmlns="" xmlns:a16="http://schemas.microsoft.com/office/drawing/2014/main" id="{64CBDECB-A9D3-FF4A-9A54-9ACF997C6FB3}"/>
              </a:ext>
            </a:extLst>
          </p:cNvPr>
          <p:cNvPicPr>
            <a:picLocks noChangeAspect="1"/>
          </p:cNvPicPr>
          <p:nvPr/>
        </p:nvPicPr>
        <p:blipFill rotWithShape="1">
          <a:blip r:embed="rId3">
            <a:extLst>
              <a:ext uri="{28A0092B-C50C-407E-A947-70E740481C1C}">
                <a14:useLocalDpi xmlns:a14="http://schemas.microsoft.com/office/drawing/2010/main" val="0"/>
              </a:ext>
            </a:extLst>
          </a:blip>
          <a:srcRect t="42494"/>
          <a:stretch/>
        </p:blipFill>
        <p:spPr>
          <a:xfrm>
            <a:off x="3" y="-1606115"/>
            <a:ext cx="9248730" cy="5318566"/>
          </a:xfrm>
          <a:prstGeom prst="rect">
            <a:avLst/>
          </a:prstGeom>
        </p:spPr>
      </p:pic>
      <p:sp>
        <p:nvSpPr>
          <p:cNvPr id="76" name="Shape 99">
            <a:extLst>
              <a:ext uri="{FF2B5EF4-FFF2-40B4-BE49-F238E27FC236}">
                <a16:creationId xmlns="" xmlns:a16="http://schemas.microsoft.com/office/drawing/2014/main" id="{EFC87CB6-A93F-45DD-A03A-FD17362E091E}"/>
              </a:ext>
            </a:extLst>
          </p:cNvPr>
          <p:cNvSpPr/>
          <p:nvPr/>
        </p:nvSpPr>
        <p:spPr>
          <a:xfrm>
            <a:off x="12801600" y="3529743"/>
            <a:ext cx="8958085" cy="846866"/>
          </a:xfrm>
          <a:prstGeom prst="rect">
            <a:avLst/>
          </a:prstGeom>
          <a:ln w="12700">
            <a:miter lim="400000"/>
          </a:ln>
          <a:extLst>
            <a:ext uri="{C572A759-6A51-4108-AA02-DFA0A04FC94B}">
              <ma14:wrappingTextBoxFlag xmlns:ma14="http://schemas.microsoft.com/office/mac/drawingml/2011/main" val="1"/>
            </a:ext>
          </a:extLst>
        </p:spPr>
        <p:txBody>
          <a:bodyPr wrap="square" lIns="53578" tIns="53578" rIns="53578" bIns="53578" anchor="ctr">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s-ES_tradnl" sz="4800" dirty="0">
              <a:solidFill>
                <a:srgbClr val="3CBACE"/>
              </a:solidFill>
              <a:latin typeface="Impact" panose="020B0806030902050204" pitchFamily="34" charset="0"/>
              <a:sym typeface="Helvetica Light"/>
            </a:endParaRPr>
          </a:p>
        </p:txBody>
      </p:sp>
      <p:pic>
        <p:nvPicPr>
          <p:cNvPr id="20" name="Imagen 19">
            <a:extLst>
              <a:ext uri="{FF2B5EF4-FFF2-40B4-BE49-F238E27FC236}">
                <a16:creationId xmlns="" xmlns:a16="http://schemas.microsoft.com/office/drawing/2014/main" id="{30B83E5F-FEC1-4926-B6E8-367641BF74BF}"/>
              </a:ext>
            </a:extLst>
          </p:cNvPr>
          <p:cNvPicPr>
            <a:picLocks noChangeAspect="1"/>
          </p:cNvPicPr>
          <p:nvPr/>
        </p:nvPicPr>
        <p:blipFill rotWithShape="1">
          <a:blip r:embed="rId4"/>
          <a:srcRect t="9784" r="18933" b="12031"/>
          <a:stretch/>
        </p:blipFill>
        <p:spPr>
          <a:xfrm>
            <a:off x="3833446" y="3809086"/>
            <a:ext cx="17390260" cy="9434334"/>
          </a:xfrm>
          <a:prstGeom prst="rect">
            <a:avLst/>
          </a:prstGeom>
        </p:spPr>
      </p:pic>
      <p:sp>
        <p:nvSpPr>
          <p:cNvPr id="21" name="Rectángulo 20">
            <a:extLst>
              <a:ext uri="{FF2B5EF4-FFF2-40B4-BE49-F238E27FC236}">
                <a16:creationId xmlns="" xmlns:a16="http://schemas.microsoft.com/office/drawing/2014/main" id="{A821FBC8-61B9-45E8-9C4F-36A20071E443}"/>
              </a:ext>
            </a:extLst>
          </p:cNvPr>
          <p:cNvSpPr/>
          <p:nvPr/>
        </p:nvSpPr>
        <p:spPr>
          <a:xfrm>
            <a:off x="8051800" y="418983"/>
            <a:ext cx="15709320" cy="27295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r"/>
            <a:r>
              <a:rPr lang="es-CO" sz="9600" dirty="0">
                <a:solidFill>
                  <a:schemeClr val="bg1"/>
                </a:solidFill>
                <a:latin typeface="Impact" charset="0"/>
                <a:ea typeface="Impact" charset="0"/>
                <a:cs typeface="Impact" charset="0"/>
              </a:rPr>
              <a:t>1. APERTURA DE DATOS</a:t>
            </a:r>
          </a:p>
          <a:p>
            <a:pPr algn="r"/>
            <a:r>
              <a:rPr lang="es-CO" sz="7200" dirty="0">
                <a:solidFill>
                  <a:schemeClr val="bg1"/>
                </a:solidFill>
                <a:latin typeface="Impact" charset="0"/>
                <a:ea typeface="Impact" charset="0"/>
                <a:cs typeface="Impact" charset="0"/>
              </a:rPr>
              <a:t>Herramientas de Capacitación</a:t>
            </a:r>
          </a:p>
        </p:txBody>
      </p:sp>
    </p:spTree>
    <p:extLst>
      <p:ext uri="{BB962C8B-B14F-4D97-AF65-F5344CB8AC3E}">
        <p14:creationId xmlns:p14="http://schemas.microsoft.com/office/powerpoint/2010/main" val="42367551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p:cNvGrpSpPr/>
          <p:nvPr/>
        </p:nvGrpSpPr>
        <p:grpSpPr>
          <a:xfrm>
            <a:off x="7449317" y="3800812"/>
            <a:ext cx="9845905" cy="9657574"/>
            <a:chOff x="14871066" y="4481243"/>
            <a:chExt cx="7860720" cy="7890512"/>
          </a:xfrm>
        </p:grpSpPr>
        <p:pic>
          <p:nvPicPr>
            <p:cNvPr id="6" name="Imagen 5">
              <a:extLst>
                <a:ext uri="{FF2B5EF4-FFF2-40B4-BE49-F238E27FC236}">
                  <a16:creationId xmlns="" xmlns:a16="http://schemas.microsoft.com/office/drawing/2014/main" id="{45A37B66-7F5D-412D-9F89-FCA76A580DC1}"/>
                </a:ext>
              </a:extLst>
            </p:cNvPr>
            <p:cNvPicPr>
              <a:picLocks noChangeAspect="1"/>
            </p:cNvPicPr>
            <p:nvPr/>
          </p:nvPicPr>
          <p:blipFill rotWithShape="1">
            <a:blip r:embed="rId3"/>
            <a:srcRect l="11410" t="13076" r="15994" b="5897"/>
            <a:stretch/>
          </p:blipFill>
          <p:spPr>
            <a:xfrm>
              <a:off x="14871067" y="7436680"/>
              <a:ext cx="7860719" cy="4935075"/>
            </a:xfrm>
            <a:prstGeom prst="rect">
              <a:avLst/>
            </a:prstGeom>
          </p:spPr>
        </p:pic>
        <p:pic>
          <p:nvPicPr>
            <p:cNvPr id="7" name="Imagen 6">
              <a:extLst>
                <a:ext uri="{FF2B5EF4-FFF2-40B4-BE49-F238E27FC236}">
                  <a16:creationId xmlns="" xmlns:a16="http://schemas.microsoft.com/office/drawing/2014/main" id="{91137EF6-91C2-40B0-A320-DF2EFACDD514}"/>
                </a:ext>
              </a:extLst>
            </p:cNvPr>
            <p:cNvPicPr>
              <a:picLocks noChangeAspect="1"/>
            </p:cNvPicPr>
            <p:nvPr/>
          </p:nvPicPr>
          <p:blipFill rotWithShape="1">
            <a:blip r:embed="rId4"/>
            <a:srcRect l="641" t="18014" r="1570" b="7265"/>
            <a:stretch/>
          </p:blipFill>
          <p:spPr>
            <a:xfrm>
              <a:off x="14871066" y="4481243"/>
              <a:ext cx="7860719" cy="3378645"/>
            </a:xfrm>
            <a:prstGeom prst="rect">
              <a:avLst/>
            </a:prstGeom>
          </p:spPr>
        </p:pic>
      </p:grpSp>
      <p:sp>
        <p:nvSpPr>
          <p:cNvPr id="8" name="Rectángulo 7">
            <a:extLst>
              <a:ext uri="{FF2B5EF4-FFF2-40B4-BE49-F238E27FC236}">
                <a16:creationId xmlns="" xmlns:a16="http://schemas.microsoft.com/office/drawing/2014/main" id="{CFF993F8-D843-AE4A-AB0C-940E08E088C7}"/>
              </a:ext>
            </a:extLst>
          </p:cNvPr>
          <p:cNvSpPr/>
          <p:nvPr/>
        </p:nvSpPr>
        <p:spPr>
          <a:xfrm>
            <a:off x="-47236" y="0"/>
            <a:ext cx="24431236" cy="3706320"/>
          </a:xfrm>
          <a:prstGeom prst="rect">
            <a:avLst/>
          </a:prstGeom>
          <a:solidFill>
            <a:srgbClr val="3CBACE"/>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412"/>
            <a:endParaRPr lang="es-ES_tradnl" sz="4800">
              <a:solidFill>
                <a:prstClr val="white"/>
              </a:solidFill>
              <a:latin typeface="Calibri" panose="020F0502020204030204"/>
            </a:endParaRPr>
          </a:p>
        </p:txBody>
      </p:sp>
      <p:pic>
        <p:nvPicPr>
          <p:cNvPr id="10" name="Imagen 9">
            <a:extLst>
              <a:ext uri="{FF2B5EF4-FFF2-40B4-BE49-F238E27FC236}">
                <a16:creationId xmlns="" xmlns:a16="http://schemas.microsoft.com/office/drawing/2014/main" id="{64CBDECB-A9D3-FF4A-9A54-9ACF997C6FB3}"/>
              </a:ext>
            </a:extLst>
          </p:cNvPr>
          <p:cNvPicPr>
            <a:picLocks noChangeAspect="1"/>
          </p:cNvPicPr>
          <p:nvPr/>
        </p:nvPicPr>
        <p:blipFill rotWithShape="1">
          <a:blip r:embed="rId5">
            <a:extLst>
              <a:ext uri="{28A0092B-C50C-407E-A947-70E740481C1C}">
                <a14:useLocalDpi xmlns:a14="http://schemas.microsoft.com/office/drawing/2010/main" val="0"/>
              </a:ext>
            </a:extLst>
          </a:blip>
          <a:srcRect t="42494"/>
          <a:stretch/>
        </p:blipFill>
        <p:spPr>
          <a:xfrm>
            <a:off x="3" y="-1606115"/>
            <a:ext cx="9248730" cy="5318566"/>
          </a:xfrm>
          <a:prstGeom prst="rect">
            <a:avLst/>
          </a:prstGeom>
        </p:spPr>
      </p:pic>
      <p:pic>
        <p:nvPicPr>
          <p:cNvPr id="52" name="Imagen 51">
            <a:extLst>
              <a:ext uri="{FF2B5EF4-FFF2-40B4-BE49-F238E27FC236}">
                <a16:creationId xmlns="" xmlns:a16="http://schemas.microsoft.com/office/drawing/2014/main" id="{FB919178-3471-4A63-B7E2-FAAF42B8F92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95972" y="330622"/>
            <a:ext cx="2083706" cy="1880679"/>
          </a:xfrm>
          <a:prstGeom prst="rect">
            <a:avLst/>
          </a:prstGeom>
        </p:spPr>
      </p:pic>
      <p:sp>
        <p:nvSpPr>
          <p:cNvPr id="76" name="Shape 99">
            <a:extLst>
              <a:ext uri="{FF2B5EF4-FFF2-40B4-BE49-F238E27FC236}">
                <a16:creationId xmlns="" xmlns:a16="http://schemas.microsoft.com/office/drawing/2014/main" id="{EFC87CB6-A93F-45DD-A03A-FD17362E091E}"/>
              </a:ext>
            </a:extLst>
          </p:cNvPr>
          <p:cNvSpPr/>
          <p:nvPr/>
        </p:nvSpPr>
        <p:spPr>
          <a:xfrm>
            <a:off x="12573000" y="3047143"/>
            <a:ext cx="8958085" cy="846866"/>
          </a:xfrm>
          <a:prstGeom prst="rect">
            <a:avLst/>
          </a:prstGeom>
          <a:ln w="12700">
            <a:miter lim="400000"/>
          </a:ln>
          <a:extLst>
            <a:ext uri="{C572A759-6A51-4108-AA02-DFA0A04FC94B}">
              <ma14:wrappingTextBoxFlag xmlns:ma14="http://schemas.microsoft.com/office/mac/drawingml/2011/main" val="1"/>
            </a:ext>
          </a:extLst>
        </p:spPr>
        <p:txBody>
          <a:bodyPr wrap="square" lIns="53578" tIns="53578" rIns="53578" bIns="53578" anchor="ctr">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s-ES_tradnl" sz="4800" dirty="0">
              <a:solidFill>
                <a:srgbClr val="3CBACE"/>
              </a:solidFill>
              <a:latin typeface="Impact" panose="020B0806030902050204" pitchFamily="34" charset="0"/>
              <a:sym typeface="Helvetica Light"/>
            </a:endParaRPr>
          </a:p>
        </p:txBody>
      </p:sp>
      <p:pic>
        <p:nvPicPr>
          <p:cNvPr id="5" name="Imagen 4">
            <a:extLst>
              <a:ext uri="{FF2B5EF4-FFF2-40B4-BE49-F238E27FC236}">
                <a16:creationId xmlns="" xmlns:a16="http://schemas.microsoft.com/office/drawing/2014/main" id="{712D235A-D88D-45B8-A22F-A4B322F0E96C}"/>
              </a:ext>
            </a:extLst>
          </p:cNvPr>
          <p:cNvPicPr>
            <a:picLocks noChangeAspect="1"/>
          </p:cNvPicPr>
          <p:nvPr/>
        </p:nvPicPr>
        <p:blipFill rotWithShape="1">
          <a:blip r:embed="rId7"/>
          <a:srcRect l="1698" t="23846" r="26968" b="8462"/>
          <a:stretch/>
        </p:blipFill>
        <p:spPr>
          <a:xfrm>
            <a:off x="2250832" y="3706320"/>
            <a:ext cx="18115350" cy="9669702"/>
          </a:xfrm>
          <a:prstGeom prst="rect">
            <a:avLst/>
          </a:prstGeom>
        </p:spPr>
      </p:pic>
      <p:pic>
        <p:nvPicPr>
          <p:cNvPr id="4" name="Imagen 3">
            <a:extLst>
              <a:ext uri="{FF2B5EF4-FFF2-40B4-BE49-F238E27FC236}">
                <a16:creationId xmlns="" xmlns:a16="http://schemas.microsoft.com/office/drawing/2014/main" id="{D769E44D-6818-4C35-ABC1-3E6F5A848AD6}"/>
              </a:ext>
            </a:extLst>
          </p:cNvPr>
          <p:cNvPicPr>
            <a:picLocks noChangeAspect="1"/>
          </p:cNvPicPr>
          <p:nvPr/>
        </p:nvPicPr>
        <p:blipFill rotWithShape="1">
          <a:blip r:embed="rId8"/>
          <a:srcRect l="9302" t="42323" r="16514" b="5388"/>
          <a:stretch/>
        </p:blipFill>
        <p:spPr>
          <a:xfrm>
            <a:off x="802257" y="3894009"/>
            <a:ext cx="22732249" cy="9013372"/>
          </a:xfrm>
          <a:prstGeom prst="rect">
            <a:avLst/>
          </a:prstGeom>
        </p:spPr>
      </p:pic>
      <p:sp>
        <p:nvSpPr>
          <p:cNvPr id="14" name="Rectángulo 13">
            <a:extLst>
              <a:ext uri="{FF2B5EF4-FFF2-40B4-BE49-F238E27FC236}">
                <a16:creationId xmlns="" xmlns:a16="http://schemas.microsoft.com/office/drawing/2014/main" id="{3D62C5E7-3B68-44E2-BBBF-133FDE25DF9E}"/>
              </a:ext>
            </a:extLst>
          </p:cNvPr>
          <p:cNvSpPr/>
          <p:nvPr/>
        </p:nvSpPr>
        <p:spPr>
          <a:xfrm>
            <a:off x="8051800" y="418983"/>
            <a:ext cx="15709320" cy="27295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r"/>
            <a:r>
              <a:rPr lang="es-CO" sz="9600" dirty="0">
                <a:solidFill>
                  <a:schemeClr val="bg1"/>
                </a:solidFill>
                <a:latin typeface="Impact" charset="0"/>
                <a:ea typeface="Impact" charset="0"/>
                <a:cs typeface="Impact" charset="0"/>
              </a:rPr>
              <a:t>2. USOS DATOS ABIERTOS </a:t>
            </a:r>
          </a:p>
          <a:p>
            <a:pPr algn="r"/>
            <a:r>
              <a:rPr lang="es-CO" sz="7200" dirty="0">
                <a:solidFill>
                  <a:schemeClr val="bg1"/>
                </a:solidFill>
                <a:latin typeface="Impact" charset="0"/>
                <a:ea typeface="Impact" charset="0"/>
                <a:cs typeface="Impact" charset="0"/>
              </a:rPr>
              <a:t>Visualizaciones </a:t>
            </a:r>
          </a:p>
        </p:txBody>
      </p:sp>
    </p:spTree>
    <p:extLst>
      <p:ext uri="{BB962C8B-B14F-4D97-AF65-F5344CB8AC3E}">
        <p14:creationId xmlns:p14="http://schemas.microsoft.com/office/powerpoint/2010/main" val="1143489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 xmlns:a16="http://schemas.microsoft.com/office/drawing/2014/main" id="{8E16C8A3-9DBD-4735-AB87-314C6221457F}"/>
              </a:ext>
            </a:extLst>
          </p:cNvPr>
          <p:cNvPicPr>
            <a:picLocks noChangeAspect="1"/>
          </p:cNvPicPr>
          <p:nvPr/>
        </p:nvPicPr>
        <p:blipFill rotWithShape="1">
          <a:blip r:embed="rId3"/>
          <a:srcRect l="39288" t="22288" r="22402" b="11307"/>
          <a:stretch/>
        </p:blipFill>
        <p:spPr>
          <a:xfrm>
            <a:off x="11869490" y="0"/>
            <a:ext cx="13016660" cy="12691476"/>
          </a:xfrm>
          <a:prstGeom prst="rect">
            <a:avLst/>
          </a:prstGeom>
        </p:spPr>
      </p:pic>
      <p:sp>
        <p:nvSpPr>
          <p:cNvPr id="82" name="Paralelogramo 81">
            <a:extLst>
              <a:ext uri="{FF2B5EF4-FFF2-40B4-BE49-F238E27FC236}">
                <a16:creationId xmlns="" xmlns:a16="http://schemas.microsoft.com/office/drawing/2014/main" id="{20CF6458-4350-4467-B346-A9886A86AB7F}"/>
              </a:ext>
            </a:extLst>
          </p:cNvPr>
          <p:cNvSpPr/>
          <p:nvPr/>
        </p:nvSpPr>
        <p:spPr>
          <a:xfrm>
            <a:off x="-7604" y="506333"/>
            <a:ext cx="12555204" cy="4171740"/>
          </a:xfrm>
          <a:prstGeom prst="parallelogram">
            <a:avLst>
              <a:gd name="adj" fmla="val 0"/>
            </a:avLst>
          </a:prstGeom>
          <a:solidFill>
            <a:srgbClr val="3CB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2000"/>
          </a:p>
        </p:txBody>
      </p:sp>
      <p:pic>
        <p:nvPicPr>
          <p:cNvPr id="83" name="Imagen 82">
            <a:extLst>
              <a:ext uri="{FF2B5EF4-FFF2-40B4-BE49-F238E27FC236}">
                <a16:creationId xmlns="" xmlns:a16="http://schemas.microsoft.com/office/drawing/2014/main" id="{B51CCE46-7273-4F55-B830-CB405348C183}"/>
              </a:ext>
            </a:extLst>
          </p:cNvPr>
          <p:cNvPicPr>
            <a:picLocks noChangeAspect="1"/>
          </p:cNvPicPr>
          <p:nvPr/>
        </p:nvPicPr>
        <p:blipFill rotWithShape="1">
          <a:blip r:embed="rId4">
            <a:extLst>
              <a:ext uri="{28A0092B-C50C-407E-A947-70E740481C1C}">
                <a14:useLocalDpi xmlns:a14="http://schemas.microsoft.com/office/drawing/2010/main" val="0"/>
              </a:ext>
            </a:extLst>
          </a:blip>
          <a:srcRect t="42494"/>
          <a:stretch/>
        </p:blipFill>
        <p:spPr>
          <a:xfrm rot="10800000" flipH="1">
            <a:off x="-7602" y="499404"/>
            <a:ext cx="7184258" cy="4496048"/>
          </a:xfrm>
          <a:prstGeom prst="rect">
            <a:avLst/>
          </a:prstGeom>
        </p:spPr>
      </p:pic>
      <p:sp>
        <p:nvSpPr>
          <p:cNvPr id="35" name="CuadroTexto 34"/>
          <p:cNvSpPr txBox="1"/>
          <p:nvPr/>
        </p:nvSpPr>
        <p:spPr>
          <a:xfrm>
            <a:off x="111171" y="1056491"/>
            <a:ext cx="12436429" cy="2246769"/>
          </a:xfrm>
          <a:prstGeom prst="rect">
            <a:avLst/>
          </a:prstGeom>
          <a:noFill/>
        </p:spPr>
        <p:txBody>
          <a:bodyPr wrap="square" rtlCol="0">
            <a:spAutoFit/>
          </a:bodyPr>
          <a:lstStyle/>
          <a:p>
            <a:r>
              <a:rPr lang="es-CO" sz="8000" dirty="0">
                <a:solidFill>
                  <a:schemeClr val="bg1"/>
                </a:solidFill>
                <a:latin typeface="Impact" charset="0"/>
                <a:ea typeface="Impact" charset="0"/>
                <a:cs typeface="Impact" charset="0"/>
              </a:rPr>
              <a:t>3</a:t>
            </a:r>
            <a:r>
              <a:rPr lang="es-CO" sz="8000" dirty="0" smtClean="0">
                <a:solidFill>
                  <a:schemeClr val="bg1"/>
                </a:solidFill>
                <a:latin typeface="Impact" charset="0"/>
                <a:ea typeface="Impact" charset="0"/>
                <a:cs typeface="Impact" charset="0"/>
              </a:rPr>
              <a:t>. </a:t>
            </a:r>
            <a:r>
              <a:rPr lang="es-CO" sz="8000" dirty="0">
                <a:solidFill>
                  <a:schemeClr val="bg1"/>
                </a:solidFill>
                <a:latin typeface="Impact" charset="0"/>
                <a:ea typeface="Impact" charset="0"/>
                <a:cs typeface="Impact" charset="0"/>
              </a:rPr>
              <a:t>MONITOREO Y SEGUIMIENTO</a:t>
            </a:r>
          </a:p>
          <a:p>
            <a:r>
              <a:rPr lang="es-CO" sz="6000" dirty="0">
                <a:solidFill>
                  <a:schemeClr val="bg1"/>
                </a:solidFill>
                <a:latin typeface="Impact" charset="0"/>
                <a:ea typeface="Impact" charset="0"/>
                <a:cs typeface="Impact" charset="0"/>
              </a:rPr>
              <a:t>Sección de Reportes </a:t>
            </a:r>
          </a:p>
        </p:txBody>
      </p:sp>
      <p:sp>
        <p:nvSpPr>
          <p:cNvPr id="48" name="Título 1">
            <a:extLst>
              <a:ext uri="{FF2B5EF4-FFF2-40B4-BE49-F238E27FC236}">
                <a16:creationId xmlns="" xmlns:a16="http://schemas.microsoft.com/office/drawing/2014/main" id="{21299251-EFDF-4429-81CD-B7BB0E3A8616}"/>
              </a:ext>
            </a:extLst>
          </p:cNvPr>
          <p:cNvSpPr txBox="1">
            <a:spLocks/>
          </p:cNvSpPr>
          <p:nvPr/>
        </p:nvSpPr>
        <p:spPr>
          <a:xfrm>
            <a:off x="674120" y="4873289"/>
            <a:ext cx="10230791" cy="7818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4600" dirty="0">
                <a:latin typeface="+mn-lt"/>
              </a:rPr>
              <a:t>Las categoría que más  datos abiertos tienen en el portal nacional datos.gov.co es la de Educación con </a:t>
            </a:r>
            <a:r>
              <a:rPr lang="es-ES" sz="5400" b="1" dirty="0">
                <a:latin typeface="+mn-lt"/>
              </a:rPr>
              <a:t>1555</a:t>
            </a:r>
            <a:r>
              <a:rPr lang="es-ES" sz="5400" dirty="0">
                <a:latin typeface="+mn-lt"/>
              </a:rPr>
              <a:t> </a:t>
            </a:r>
            <a:r>
              <a:rPr lang="es-ES" sz="4600" dirty="0">
                <a:latin typeface="+mn-lt"/>
              </a:rPr>
              <a:t>datos </a:t>
            </a:r>
            <a:r>
              <a:rPr lang="es-ES" sz="4600" dirty="0" smtClean="0">
                <a:latin typeface="+mn-lt"/>
              </a:rPr>
              <a:t>abiertos, en segundo lugar Salud con </a:t>
            </a:r>
            <a:r>
              <a:rPr lang="es-ES" sz="5400" b="1" dirty="0" smtClean="0">
                <a:latin typeface="+mn-lt"/>
              </a:rPr>
              <a:t>988</a:t>
            </a:r>
            <a:r>
              <a:rPr lang="es-ES" sz="5400" dirty="0" smtClean="0">
                <a:latin typeface="+mn-lt"/>
              </a:rPr>
              <a:t> </a:t>
            </a:r>
            <a:r>
              <a:rPr lang="es-ES" sz="4600" dirty="0" smtClean="0">
                <a:latin typeface="+mn-lt"/>
              </a:rPr>
              <a:t>datos</a:t>
            </a:r>
            <a:endParaRPr lang="es-ES" sz="4600" dirty="0">
              <a:latin typeface="+mn-lt"/>
            </a:endParaRPr>
          </a:p>
          <a:p>
            <a:pPr algn="just"/>
            <a:endParaRPr lang="es-ES" sz="4600" dirty="0">
              <a:latin typeface="+mn-lt"/>
            </a:endParaRPr>
          </a:p>
        </p:txBody>
      </p:sp>
      <p:sp>
        <p:nvSpPr>
          <p:cNvPr id="61" name="Título 1">
            <a:extLst>
              <a:ext uri="{FF2B5EF4-FFF2-40B4-BE49-F238E27FC236}">
                <a16:creationId xmlns="" xmlns:a16="http://schemas.microsoft.com/office/drawing/2014/main" id="{3E25A108-2C0F-4F54-99F8-D9BD5E261F67}"/>
              </a:ext>
            </a:extLst>
          </p:cNvPr>
          <p:cNvSpPr txBox="1">
            <a:spLocks/>
          </p:cNvSpPr>
          <p:nvPr/>
        </p:nvSpPr>
        <p:spPr>
          <a:xfrm>
            <a:off x="1726993" y="7110315"/>
            <a:ext cx="5749571" cy="16342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s-ES_tradnl" sz="9500" b="1" dirty="0">
              <a:solidFill>
                <a:srgbClr val="666699"/>
              </a:solidFill>
              <a:latin typeface="Impact" panose="020B0806030902050204" pitchFamily="34" charset="0"/>
            </a:endParaRPr>
          </a:p>
        </p:txBody>
      </p:sp>
      <p:sp>
        <p:nvSpPr>
          <p:cNvPr id="11" name="CuadroTexto 10">
            <a:extLst>
              <a:ext uri="{FF2B5EF4-FFF2-40B4-BE49-F238E27FC236}">
                <a16:creationId xmlns="" xmlns:a16="http://schemas.microsoft.com/office/drawing/2014/main" id="{8134139B-7DC5-4034-97A8-F3567AC99EA8}"/>
              </a:ext>
            </a:extLst>
          </p:cNvPr>
          <p:cNvSpPr txBox="1"/>
          <p:nvPr/>
        </p:nvSpPr>
        <p:spPr>
          <a:xfrm>
            <a:off x="8852774" y="12501720"/>
            <a:ext cx="12302437" cy="584775"/>
          </a:xfrm>
          <a:prstGeom prst="rect">
            <a:avLst/>
          </a:prstGeom>
          <a:noFill/>
          <a:ln>
            <a:noFill/>
          </a:ln>
        </p:spPr>
        <p:txBody>
          <a:bodyPr wrap="square" rtlCol="0">
            <a:spAutoFit/>
          </a:bodyPr>
          <a:lstStyle/>
          <a:p>
            <a:pPr algn="r"/>
            <a:r>
              <a:rPr lang="es-ES" sz="3200" dirty="0">
                <a:solidFill>
                  <a:srgbClr val="79C0D1"/>
                </a:solidFill>
                <a:latin typeface="Impact" panose="020B0806030902050204" pitchFamily="34" charset="0"/>
                <a:ea typeface="Work Sans Medium" charset="0"/>
                <a:cs typeface="Work Sans Medium" charset="0"/>
              </a:rPr>
              <a:t> Número de Conjuntos de datos por Categoría</a:t>
            </a:r>
          </a:p>
        </p:txBody>
      </p:sp>
      <p:sp>
        <p:nvSpPr>
          <p:cNvPr id="12" name="CuadroTexto 11">
            <a:extLst>
              <a:ext uri="{FF2B5EF4-FFF2-40B4-BE49-F238E27FC236}">
                <a16:creationId xmlns="" xmlns:a16="http://schemas.microsoft.com/office/drawing/2014/main" id="{3DB0C711-4B55-43EF-AB96-7376A53FF9EE}"/>
              </a:ext>
            </a:extLst>
          </p:cNvPr>
          <p:cNvSpPr txBox="1"/>
          <p:nvPr/>
        </p:nvSpPr>
        <p:spPr>
          <a:xfrm>
            <a:off x="13827246" y="13128771"/>
            <a:ext cx="14655929" cy="461665"/>
          </a:xfrm>
          <a:prstGeom prst="rect">
            <a:avLst/>
          </a:prstGeom>
          <a:noFill/>
        </p:spPr>
        <p:txBody>
          <a:bodyPr wrap="square" rtlCol="0">
            <a:spAutoFit/>
          </a:bodyPr>
          <a:lstStyle/>
          <a:p>
            <a:r>
              <a:rPr lang="es-CO" sz="2400" dirty="0"/>
              <a:t>Fuente https://herramientas.datos.gov.co/es/reportes</a:t>
            </a:r>
          </a:p>
        </p:txBody>
      </p:sp>
    </p:spTree>
    <p:extLst>
      <p:ext uri="{BB962C8B-B14F-4D97-AF65-F5344CB8AC3E}">
        <p14:creationId xmlns:p14="http://schemas.microsoft.com/office/powerpoint/2010/main" val="34816794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a:extLst>
              <a:ext uri="{FF2B5EF4-FFF2-40B4-BE49-F238E27FC236}">
                <a16:creationId xmlns="" xmlns:a16="http://schemas.microsoft.com/office/drawing/2014/main" id="{C40F63D5-0471-46D7-BA21-01EB3F1FFE29}"/>
              </a:ext>
            </a:extLst>
          </p:cNvPr>
          <p:cNvPicPr>
            <a:picLocks noChangeAspect="1"/>
          </p:cNvPicPr>
          <p:nvPr/>
        </p:nvPicPr>
        <p:blipFill rotWithShape="1">
          <a:blip r:embed="rId2">
            <a:extLst>
              <a:ext uri="{28A0092B-C50C-407E-A947-70E740481C1C}">
                <a14:useLocalDpi xmlns:a14="http://schemas.microsoft.com/office/drawing/2010/main" val="0"/>
              </a:ext>
            </a:extLst>
          </a:blip>
          <a:srcRect l="3926" t="5699" b="18395"/>
          <a:stretch/>
        </p:blipFill>
        <p:spPr>
          <a:xfrm>
            <a:off x="-29213" y="-1"/>
            <a:ext cx="24413213" cy="13746667"/>
          </a:xfrm>
          <a:prstGeom prst="rect">
            <a:avLst/>
          </a:prstGeom>
        </p:spPr>
      </p:pic>
      <p:pic>
        <p:nvPicPr>
          <p:cNvPr id="21" name="Imagen 20">
            <a:extLst>
              <a:ext uri="{FF2B5EF4-FFF2-40B4-BE49-F238E27FC236}">
                <a16:creationId xmlns="" xmlns:a16="http://schemas.microsoft.com/office/drawing/2014/main" id="{69E7A8BE-E255-4C3B-A549-68C2B82F9A38}"/>
              </a:ext>
            </a:extLst>
          </p:cNvPr>
          <p:cNvPicPr>
            <a:picLocks noChangeAspect="1"/>
          </p:cNvPicPr>
          <p:nvPr/>
        </p:nvPicPr>
        <p:blipFill rotWithShape="1">
          <a:blip r:embed="rId3">
            <a:extLst>
              <a:ext uri="{28A0092B-C50C-407E-A947-70E740481C1C}">
                <a14:useLocalDpi xmlns:a14="http://schemas.microsoft.com/office/drawing/2010/main" val="0"/>
              </a:ext>
            </a:extLst>
          </a:blip>
          <a:srcRect t="42494"/>
          <a:stretch/>
        </p:blipFill>
        <p:spPr>
          <a:xfrm rot="16200000" flipV="1">
            <a:off x="-2951342" y="2855722"/>
            <a:ext cx="13937897" cy="8035213"/>
          </a:xfrm>
          <a:prstGeom prst="rect">
            <a:avLst/>
          </a:prstGeom>
        </p:spPr>
      </p:pic>
      <p:sp>
        <p:nvSpPr>
          <p:cNvPr id="22" name="Rectángulo 21">
            <a:extLst>
              <a:ext uri="{FF2B5EF4-FFF2-40B4-BE49-F238E27FC236}">
                <a16:creationId xmlns="" xmlns:a16="http://schemas.microsoft.com/office/drawing/2014/main" id="{9A48E682-1621-4F82-BF03-A75DE2D365AA}"/>
              </a:ext>
            </a:extLst>
          </p:cNvPr>
          <p:cNvSpPr/>
          <p:nvPr/>
        </p:nvSpPr>
        <p:spPr>
          <a:xfrm>
            <a:off x="-344588" y="-30667"/>
            <a:ext cx="25043962" cy="13762003"/>
          </a:xfrm>
          <a:prstGeom prst="rect">
            <a:avLst/>
          </a:prstGeom>
          <a:solidFill>
            <a:srgbClr val="592E83">
              <a:alpha val="23000"/>
            </a:srgbClr>
          </a:solidFill>
          <a:ln w="12700" cap="flat">
            <a:noFill/>
            <a:miter lim="400000"/>
          </a:ln>
          <a:effectLst>
            <a:outerShdw blurRad="50800" dist="50800" dir="5400000" algn="ctr" rotWithShape="0">
              <a:srgbClr val="000000">
                <a:alpha val="39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ES_tradnl" sz="32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0" name="Shape 99"/>
          <p:cNvSpPr>
            <a:spLocks noChangeArrowheads="1"/>
          </p:cNvSpPr>
          <p:nvPr/>
        </p:nvSpPr>
        <p:spPr bwMode="auto">
          <a:xfrm>
            <a:off x="3689349" y="3977821"/>
            <a:ext cx="15784513"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val="1"/>
            </a:ext>
          </a:extLst>
        </p:spPr>
        <p:txBody>
          <a:bodyPr lIns="142874" tIns="142874" rIns="142874" bIns="142874" anchor="ctr">
            <a:spAutoFit/>
          </a:bodyPr>
          <a:lstStyle>
            <a:lvl1pPr defTabSz="855663">
              <a:defRPr sz="5000">
                <a:solidFill>
                  <a:srgbClr val="000000"/>
                </a:solidFill>
                <a:latin typeface="Helvetica Light" charset="0"/>
                <a:ea typeface="Helvetica Light" charset="0"/>
                <a:cs typeface="Helvetica Light" charset="0"/>
                <a:sym typeface="Helvetica Light" charset="0"/>
              </a:defRPr>
            </a:lvl1pPr>
            <a:lvl2pPr marL="742950" indent="-285750" defTabSz="855663">
              <a:defRPr sz="5000">
                <a:solidFill>
                  <a:srgbClr val="000000"/>
                </a:solidFill>
                <a:latin typeface="Helvetica Light" charset="0"/>
                <a:ea typeface="Helvetica Light" charset="0"/>
                <a:cs typeface="Helvetica Light" charset="0"/>
                <a:sym typeface="Helvetica Light" charset="0"/>
              </a:defRPr>
            </a:lvl2pPr>
            <a:lvl3pPr marL="1143000" indent="-228600" defTabSz="855663">
              <a:defRPr sz="5000">
                <a:solidFill>
                  <a:srgbClr val="000000"/>
                </a:solidFill>
                <a:latin typeface="Helvetica Light" charset="0"/>
                <a:ea typeface="Helvetica Light" charset="0"/>
                <a:cs typeface="Helvetica Light" charset="0"/>
                <a:sym typeface="Helvetica Light" charset="0"/>
              </a:defRPr>
            </a:lvl3pPr>
            <a:lvl4pPr marL="1600200" indent="-228600" defTabSz="855663">
              <a:defRPr sz="5000">
                <a:solidFill>
                  <a:srgbClr val="000000"/>
                </a:solidFill>
                <a:latin typeface="Helvetica Light" charset="0"/>
                <a:ea typeface="Helvetica Light" charset="0"/>
                <a:cs typeface="Helvetica Light" charset="0"/>
                <a:sym typeface="Helvetica Light" charset="0"/>
              </a:defRPr>
            </a:lvl4pPr>
            <a:lvl5pPr marL="2057400" indent="-228600" defTabSz="855663">
              <a:defRPr sz="5000">
                <a:solidFill>
                  <a:srgbClr val="000000"/>
                </a:solidFill>
                <a:latin typeface="Helvetica Light" charset="0"/>
                <a:ea typeface="Helvetica Light" charset="0"/>
                <a:cs typeface="Helvetica Light" charset="0"/>
                <a:sym typeface="Helvetica Light" charset="0"/>
              </a:defRPr>
            </a:lvl5pPr>
            <a:lvl6pPr marL="2514600" indent="-228600" defTabSz="855663"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55663"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55663"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55663"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endParaRPr lang="es-ES_tradnl" altLang="es-ES_tradnl" sz="14300" b="1">
              <a:solidFill>
                <a:schemeClr val="bg1"/>
              </a:solidFill>
              <a:latin typeface="Work Sans" charset="0"/>
              <a:ea typeface="Work Sans" charset="0"/>
              <a:cs typeface="Work Sans" charset="0"/>
              <a:sym typeface="BebasNeueBold" charset="0"/>
            </a:endParaRPr>
          </a:p>
        </p:txBody>
      </p:sp>
      <p:sp>
        <p:nvSpPr>
          <p:cNvPr id="20" name="CuadroTexto 19">
            <a:extLst>
              <a:ext uri="{FF2B5EF4-FFF2-40B4-BE49-F238E27FC236}">
                <a16:creationId xmlns="" xmlns:a16="http://schemas.microsoft.com/office/drawing/2014/main" id="{79886CC7-D834-4F50-AEB3-67D49933615D}"/>
              </a:ext>
            </a:extLst>
          </p:cNvPr>
          <p:cNvSpPr txBox="1"/>
          <p:nvPr/>
        </p:nvSpPr>
        <p:spPr>
          <a:xfrm rot="16200000">
            <a:off x="-403315" y="372649"/>
            <a:ext cx="1114408" cy="307777"/>
          </a:xfrm>
          <a:prstGeom prst="rect">
            <a:avLst/>
          </a:prstGeom>
          <a:noFill/>
        </p:spPr>
        <p:txBody>
          <a:bodyPr wrap="none" rtlCol="0">
            <a:spAutoFit/>
          </a:bodyPr>
          <a:lstStyle/>
          <a:p>
            <a:r>
              <a:rPr lang="es-ES_tradnl" sz="1400" dirty="0" err="1">
                <a:solidFill>
                  <a:schemeClr val="bg1"/>
                </a:solidFill>
              </a:rPr>
              <a:t>Foto:freepik</a:t>
            </a:r>
            <a:endParaRPr lang="es-ES_tradnl" sz="1400" dirty="0">
              <a:solidFill>
                <a:schemeClr val="bg1"/>
              </a:solidFill>
            </a:endParaRPr>
          </a:p>
        </p:txBody>
      </p:sp>
      <p:pic>
        <p:nvPicPr>
          <p:cNvPr id="3" name="Imagen 2">
            <a:extLst>
              <a:ext uri="{FF2B5EF4-FFF2-40B4-BE49-F238E27FC236}">
                <a16:creationId xmlns="" xmlns:a16="http://schemas.microsoft.com/office/drawing/2014/main" id="{221D7FBE-3DED-6746-B6B2-E42CCD38D8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33736" y="10750390"/>
            <a:ext cx="12474874" cy="2039543"/>
          </a:xfrm>
          <a:prstGeom prst="rect">
            <a:avLst/>
          </a:prstGeom>
        </p:spPr>
      </p:pic>
      <p:grpSp>
        <p:nvGrpSpPr>
          <p:cNvPr id="9" name="Grupo 8">
            <a:extLst>
              <a:ext uri="{FF2B5EF4-FFF2-40B4-BE49-F238E27FC236}">
                <a16:creationId xmlns="" xmlns:a16="http://schemas.microsoft.com/office/drawing/2014/main" id="{760F89C8-7855-B54D-8CD1-0B9C22E732F0}"/>
              </a:ext>
            </a:extLst>
          </p:cNvPr>
          <p:cNvGrpSpPr/>
          <p:nvPr/>
        </p:nvGrpSpPr>
        <p:grpSpPr>
          <a:xfrm>
            <a:off x="9498937" y="1539409"/>
            <a:ext cx="14385010" cy="9518539"/>
            <a:chOff x="11740897" y="1830513"/>
            <a:chExt cx="11461544" cy="7584084"/>
          </a:xfrm>
        </p:grpSpPr>
        <p:sp>
          <p:nvSpPr>
            <p:cNvPr id="12" name="Shape 99">
              <a:extLst>
                <a:ext uri="{FF2B5EF4-FFF2-40B4-BE49-F238E27FC236}">
                  <a16:creationId xmlns="" xmlns:a16="http://schemas.microsoft.com/office/drawing/2014/main" id="{06219295-E0B3-AB40-9649-A82C6B66B12D}"/>
                </a:ext>
              </a:extLst>
            </p:cNvPr>
            <p:cNvSpPr>
              <a:spLocks noChangeArrowheads="1"/>
            </p:cNvSpPr>
            <p:nvPr/>
          </p:nvSpPr>
          <p:spPr bwMode="auto">
            <a:xfrm>
              <a:off x="12099646" y="1830513"/>
              <a:ext cx="10884747" cy="3148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val="1"/>
              </a:ext>
            </a:extLst>
          </p:spPr>
          <p:txBody>
            <a:bodyPr wrap="square" lIns="142874" tIns="142874" rIns="142874" bIns="142874" anchor="ctr">
              <a:spAutoFit/>
            </a:bodyPr>
            <a:lstStyle>
              <a:lvl1pPr defTabSz="855663">
                <a:defRPr sz="5000">
                  <a:solidFill>
                    <a:srgbClr val="000000"/>
                  </a:solidFill>
                  <a:latin typeface="Helvetica Light" charset="0"/>
                  <a:ea typeface="Helvetica Light" charset="0"/>
                  <a:cs typeface="Helvetica Light" charset="0"/>
                  <a:sym typeface="Helvetica Light" charset="0"/>
                </a:defRPr>
              </a:lvl1pPr>
              <a:lvl2pPr marL="742950" indent="-285750" defTabSz="855663">
                <a:defRPr sz="5000">
                  <a:solidFill>
                    <a:srgbClr val="000000"/>
                  </a:solidFill>
                  <a:latin typeface="Helvetica Light" charset="0"/>
                  <a:ea typeface="Helvetica Light" charset="0"/>
                  <a:cs typeface="Helvetica Light" charset="0"/>
                  <a:sym typeface="Helvetica Light" charset="0"/>
                </a:defRPr>
              </a:lvl2pPr>
              <a:lvl3pPr marL="1143000" indent="-228600" defTabSz="855663">
                <a:defRPr sz="5000">
                  <a:solidFill>
                    <a:srgbClr val="000000"/>
                  </a:solidFill>
                  <a:latin typeface="Helvetica Light" charset="0"/>
                  <a:ea typeface="Helvetica Light" charset="0"/>
                  <a:cs typeface="Helvetica Light" charset="0"/>
                  <a:sym typeface="Helvetica Light" charset="0"/>
                </a:defRPr>
              </a:lvl3pPr>
              <a:lvl4pPr marL="1600200" indent="-228600" defTabSz="855663">
                <a:defRPr sz="5000">
                  <a:solidFill>
                    <a:srgbClr val="000000"/>
                  </a:solidFill>
                  <a:latin typeface="Helvetica Light" charset="0"/>
                  <a:ea typeface="Helvetica Light" charset="0"/>
                  <a:cs typeface="Helvetica Light" charset="0"/>
                  <a:sym typeface="Helvetica Light" charset="0"/>
                </a:defRPr>
              </a:lvl4pPr>
              <a:lvl5pPr marL="2057400" indent="-228600" defTabSz="855663">
                <a:defRPr sz="5000">
                  <a:solidFill>
                    <a:srgbClr val="000000"/>
                  </a:solidFill>
                  <a:latin typeface="Helvetica Light" charset="0"/>
                  <a:ea typeface="Helvetica Light" charset="0"/>
                  <a:cs typeface="Helvetica Light" charset="0"/>
                  <a:sym typeface="Helvetica Light" charset="0"/>
                </a:defRPr>
              </a:lvl5pPr>
              <a:lvl6pPr marL="2514600" indent="-228600" defTabSz="855663"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55663"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55663"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55663"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a:r>
                <a:rPr lang="es-ES_tradnl" sz="23800" dirty="0">
                  <a:solidFill>
                    <a:schemeClr val="bg1"/>
                  </a:solidFill>
                  <a:latin typeface="Impact" charset="0"/>
                  <a:ea typeface="Impact" charset="0"/>
                  <a:cs typeface="Impact" charset="0"/>
                </a:rPr>
                <a:t>GOBIERNO</a:t>
              </a:r>
            </a:p>
          </p:txBody>
        </p:sp>
        <p:sp>
          <p:nvSpPr>
            <p:cNvPr id="13" name="Shape 99">
              <a:extLst>
                <a:ext uri="{FF2B5EF4-FFF2-40B4-BE49-F238E27FC236}">
                  <a16:creationId xmlns="" xmlns:a16="http://schemas.microsoft.com/office/drawing/2014/main" id="{588A43B2-7228-894F-9BDC-3780B347786A}"/>
                </a:ext>
              </a:extLst>
            </p:cNvPr>
            <p:cNvSpPr>
              <a:spLocks noChangeArrowheads="1"/>
            </p:cNvSpPr>
            <p:nvPr/>
          </p:nvSpPr>
          <p:spPr bwMode="auto">
            <a:xfrm>
              <a:off x="11740897" y="3733872"/>
              <a:ext cx="11461544" cy="4043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val="1"/>
              </a:ext>
            </a:extLst>
          </p:spPr>
          <p:txBody>
            <a:bodyPr wrap="square" lIns="142874" tIns="142874" rIns="142874" bIns="142874" anchor="ctr">
              <a:spAutoFit/>
            </a:bodyPr>
            <a:lstStyle>
              <a:lvl1pPr defTabSz="855663">
                <a:defRPr sz="5000">
                  <a:solidFill>
                    <a:srgbClr val="000000"/>
                  </a:solidFill>
                  <a:latin typeface="Helvetica Light" charset="0"/>
                  <a:ea typeface="Helvetica Light" charset="0"/>
                  <a:cs typeface="Helvetica Light" charset="0"/>
                  <a:sym typeface="Helvetica Light" charset="0"/>
                </a:defRPr>
              </a:lvl1pPr>
              <a:lvl2pPr marL="742950" indent="-285750" defTabSz="855663">
                <a:defRPr sz="5000">
                  <a:solidFill>
                    <a:srgbClr val="000000"/>
                  </a:solidFill>
                  <a:latin typeface="Helvetica Light" charset="0"/>
                  <a:ea typeface="Helvetica Light" charset="0"/>
                  <a:cs typeface="Helvetica Light" charset="0"/>
                  <a:sym typeface="Helvetica Light" charset="0"/>
                </a:defRPr>
              </a:lvl2pPr>
              <a:lvl3pPr marL="1143000" indent="-228600" defTabSz="855663">
                <a:defRPr sz="5000">
                  <a:solidFill>
                    <a:srgbClr val="000000"/>
                  </a:solidFill>
                  <a:latin typeface="Helvetica Light" charset="0"/>
                  <a:ea typeface="Helvetica Light" charset="0"/>
                  <a:cs typeface="Helvetica Light" charset="0"/>
                  <a:sym typeface="Helvetica Light" charset="0"/>
                </a:defRPr>
              </a:lvl3pPr>
              <a:lvl4pPr marL="1600200" indent="-228600" defTabSz="855663">
                <a:defRPr sz="5000">
                  <a:solidFill>
                    <a:srgbClr val="000000"/>
                  </a:solidFill>
                  <a:latin typeface="Helvetica Light" charset="0"/>
                  <a:ea typeface="Helvetica Light" charset="0"/>
                  <a:cs typeface="Helvetica Light" charset="0"/>
                  <a:sym typeface="Helvetica Light" charset="0"/>
                </a:defRPr>
              </a:lvl4pPr>
              <a:lvl5pPr marL="2057400" indent="-228600" defTabSz="855663">
                <a:defRPr sz="5000">
                  <a:solidFill>
                    <a:srgbClr val="000000"/>
                  </a:solidFill>
                  <a:latin typeface="Helvetica Light" charset="0"/>
                  <a:ea typeface="Helvetica Light" charset="0"/>
                  <a:cs typeface="Helvetica Light" charset="0"/>
                  <a:sym typeface="Helvetica Light" charset="0"/>
                </a:defRPr>
              </a:lvl5pPr>
              <a:lvl6pPr marL="2514600" indent="-228600" defTabSz="855663"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55663"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55663"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55663"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a:r>
                <a:rPr lang="es-ES_tradnl" sz="31100" dirty="0">
                  <a:solidFill>
                    <a:schemeClr val="bg1"/>
                  </a:solidFill>
                  <a:latin typeface="Impact" charset="0"/>
                  <a:ea typeface="Impact" charset="0"/>
                  <a:cs typeface="Impact" charset="0"/>
                </a:rPr>
                <a:t>DIGITAL  </a:t>
              </a:r>
            </a:p>
          </p:txBody>
        </p:sp>
        <p:sp>
          <p:nvSpPr>
            <p:cNvPr id="14" name="Rectángulo 13">
              <a:extLst>
                <a:ext uri="{FF2B5EF4-FFF2-40B4-BE49-F238E27FC236}">
                  <a16:creationId xmlns="" xmlns:a16="http://schemas.microsoft.com/office/drawing/2014/main" id="{E190CF9E-148E-3B4B-8EDC-5FE50647FB8B}"/>
                </a:ext>
              </a:extLst>
            </p:cNvPr>
            <p:cNvSpPr/>
            <p:nvPr/>
          </p:nvSpPr>
          <p:spPr>
            <a:xfrm>
              <a:off x="12670972" y="7149177"/>
              <a:ext cx="9674673" cy="2237251"/>
            </a:xfrm>
            <a:prstGeom prst="rect">
              <a:avLst/>
            </a:prstGeom>
            <a:solidFill>
              <a:srgbClr val="49B9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000" dirty="0"/>
            </a:p>
          </p:txBody>
        </p:sp>
        <p:sp>
          <p:nvSpPr>
            <p:cNvPr id="17" name="Shape 99">
              <a:extLst>
                <a:ext uri="{FF2B5EF4-FFF2-40B4-BE49-F238E27FC236}">
                  <a16:creationId xmlns="" xmlns:a16="http://schemas.microsoft.com/office/drawing/2014/main" id="{B138DE48-BA86-9643-AFC9-3D6A4F1560D7}"/>
                </a:ext>
              </a:extLst>
            </p:cNvPr>
            <p:cNvSpPr>
              <a:spLocks noChangeArrowheads="1"/>
            </p:cNvSpPr>
            <p:nvPr/>
          </p:nvSpPr>
          <p:spPr bwMode="auto">
            <a:xfrm>
              <a:off x="14228762" y="7124791"/>
              <a:ext cx="8116883" cy="2289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val="1"/>
              </a:ext>
            </a:extLst>
          </p:spPr>
          <p:txBody>
            <a:bodyPr wrap="square" lIns="142874" tIns="142874" rIns="142874" bIns="142874" anchor="ctr">
              <a:spAutoFit/>
            </a:bodyPr>
            <a:lstStyle>
              <a:lvl1pPr defTabSz="855663">
                <a:defRPr sz="5000">
                  <a:solidFill>
                    <a:srgbClr val="000000"/>
                  </a:solidFill>
                  <a:latin typeface="Helvetica Light" charset="0"/>
                  <a:ea typeface="Helvetica Light" charset="0"/>
                  <a:cs typeface="Helvetica Light" charset="0"/>
                  <a:sym typeface="Helvetica Light" charset="0"/>
                </a:defRPr>
              </a:lvl1pPr>
              <a:lvl2pPr marL="742950" indent="-285750" defTabSz="855663">
                <a:defRPr sz="5000">
                  <a:solidFill>
                    <a:srgbClr val="000000"/>
                  </a:solidFill>
                  <a:latin typeface="Helvetica Light" charset="0"/>
                  <a:ea typeface="Helvetica Light" charset="0"/>
                  <a:cs typeface="Helvetica Light" charset="0"/>
                  <a:sym typeface="Helvetica Light" charset="0"/>
                </a:defRPr>
              </a:lvl2pPr>
              <a:lvl3pPr marL="1143000" indent="-228600" defTabSz="855663">
                <a:defRPr sz="5000">
                  <a:solidFill>
                    <a:srgbClr val="000000"/>
                  </a:solidFill>
                  <a:latin typeface="Helvetica Light" charset="0"/>
                  <a:ea typeface="Helvetica Light" charset="0"/>
                  <a:cs typeface="Helvetica Light" charset="0"/>
                  <a:sym typeface="Helvetica Light" charset="0"/>
                </a:defRPr>
              </a:lvl3pPr>
              <a:lvl4pPr marL="1600200" indent="-228600" defTabSz="855663">
                <a:defRPr sz="5000">
                  <a:solidFill>
                    <a:srgbClr val="000000"/>
                  </a:solidFill>
                  <a:latin typeface="Helvetica Light" charset="0"/>
                  <a:ea typeface="Helvetica Light" charset="0"/>
                  <a:cs typeface="Helvetica Light" charset="0"/>
                  <a:sym typeface="Helvetica Light" charset="0"/>
                </a:defRPr>
              </a:lvl4pPr>
              <a:lvl5pPr marL="2057400" indent="-228600" defTabSz="855663">
                <a:defRPr sz="5000">
                  <a:solidFill>
                    <a:srgbClr val="000000"/>
                  </a:solidFill>
                  <a:latin typeface="Helvetica Light" charset="0"/>
                  <a:ea typeface="Helvetica Light" charset="0"/>
                  <a:cs typeface="Helvetica Light" charset="0"/>
                  <a:sym typeface="Helvetica Light" charset="0"/>
                </a:defRPr>
              </a:lvl5pPr>
              <a:lvl6pPr marL="2514600" indent="-228600" defTabSz="855663"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55663"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55663"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55663"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r>
                <a:rPr lang="es-ES_tradnl" sz="4800" dirty="0">
                  <a:solidFill>
                    <a:schemeClr val="tx1">
                      <a:lumMod val="75000"/>
                      <a:lumOff val="25000"/>
                    </a:schemeClr>
                  </a:solidFill>
                  <a:latin typeface="Impact" charset="0"/>
                  <a:ea typeface="Impact" charset="0"/>
                  <a:cs typeface="Impact" charset="0"/>
                </a:rPr>
                <a:t>LUISA FERNANDA MEDINA MARTÍNEZ</a:t>
              </a:r>
            </a:p>
            <a:p>
              <a:r>
                <a:rPr lang="es-ES_tradnl" sz="4000" dirty="0">
                  <a:solidFill>
                    <a:schemeClr val="tx1">
                      <a:lumMod val="75000"/>
                      <a:lumOff val="25000"/>
                    </a:schemeClr>
                  </a:solidFill>
                  <a:latin typeface="Impact" charset="0"/>
                  <a:ea typeface="Impact" charset="0"/>
                  <a:cs typeface="Impact" charset="0"/>
                </a:rPr>
                <a:t>Líder de Datos y Soluciones Abiertas</a:t>
              </a:r>
            </a:p>
            <a:p>
              <a:r>
                <a:rPr lang="es-ES_tradnl" sz="4000" dirty="0" err="1">
                  <a:solidFill>
                    <a:schemeClr val="tx1">
                      <a:lumMod val="75000"/>
                      <a:lumOff val="25000"/>
                    </a:schemeClr>
                  </a:solidFill>
                  <a:latin typeface="Impact" charset="0"/>
                  <a:ea typeface="Impact" charset="0"/>
                  <a:cs typeface="Impact" charset="0"/>
                </a:rPr>
                <a:t>l</a:t>
              </a:r>
              <a:r>
                <a:rPr lang="es-ES_tradnl" sz="4000" dirty="0" err="1" smtClean="0">
                  <a:solidFill>
                    <a:schemeClr val="tx1">
                      <a:lumMod val="75000"/>
                      <a:lumOff val="25000"/>
                    </a:schemeClr>
                  </a:solidFill>
                  <a:latin typeface="Impact" charset="0"/>
                  <a:ea typeface="Impact" charset="0"/>
                  <a:cs typeface="Impact" charset="0"/>
                </a:rPr>
                <a:t>medina@mintic.gov.co</a:t>
              </a:r>
              <a:endParaRPr lang="es-ES_tradnl" sz="4000" dirty="0">
                <a:solidFill>
                  <a:schemeClr val="tx1">
                    <a:lumMod val="75000"/>
                    <a:lumOff val="25000"/>
                  </a:schemeClr>
                </a:solidFill>
                <a:latin typeface="Impact" charset="0"/>
                <a:ea typeface="Impact" charset="0"/>
                <a:cs typeface="Impact" charset="0"/>
              </a:endParaRPr>
            </a:p>
            <a:p>
              <a:r>
                <a:rPr lang="es-ES_tradnl" sz="4000" dirty="0">
                  <a:solidFill>
                    <a:schemeClr val="tx1">
                      <a:lumMod val="75000"/>
                      <a:lumOff val="25000"/>
                    </a:schemeClr>
                  </a:solidFill>
                  <a:latin typeface="Impact" charset="0"/>
                  <a:ea typeface="Impact" charset="0"/>
                  <a:cs typeface="Impact" charset="0"/>
                </a:rPr>
                <a:t>@</a:t>
              </a:r>
              <a:r>
                <a:rPr lang="es-ES_tradnl" sz="4000" dirty="0" err="1">
                  <a:solidFill>
                    <a:schemeClr val="tx1">
                      <a:lumMod val="75000"/>
                      <a:lumOff val="25000"/>
                    </a:schemeClr>
                  </a:solidFill>
                  <a:latin typeface="Impact" charset="0"/>
                  <a:ea typeface="Impact" charset="0"/>
                  <a:cs typeface="Impact" charset="0"/>
                </a:rPr>
                <a:t>luisamedinaTIC</a:t>
              </a:r>
              <a:endParaRPr lang="es-ES_tradnl" sz="4000" dirty="0">
                <a:solidFill>
                  <a:schemeClr val="tx1">
                    <a:lumMod val="75000"/>
                    <a:lumOff val="25000"/>
                  </a:schemeClr>
                </a:solidFill>
                <a:latin typeface="Impact" charset="0"/>
                <a:ea typeface="Impact" charset="0"/>
                <a:cs typeface="Impact" charset="0"/>
              </a:endParaRPr>
            </a:p>
          </p:txBody>
        </p:sp>
      </p:grpSp>
      <p:pic>
        <p:nvPicPr>
          <p:cNvPr id="18" name="Imagen 17">
            <a:extLst>
              <a:ext uri="{FF2B5EF4-FFF2-40B4-BE49-F238E27FC236}">
                <a16:creationId xmlns="" xmlns:a16="http://schemas.microsoft.com/office/drawing/2014/main" id="{E684B653-71CA-084F-893A-D1282D072A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31871" y="8539562"/>
            <a:ext cx="2299467" cy="2075417"/>
          </a:xfrm>
          <a:prstGeom prst="rect">
            <a:avLst/>
          </a:prstGeom>
        </p:spPr>
      </p:pic>
      <p:pic>
        <p:nvPicPr>
          <p:cNvPr id="19" name="Imagen 18">
            <a:extLst>
              <a:ext uri="{FF2B5EF4-FFF2-40B4-BE49-F238E27FC236}">
                <a16:creationId xmlns="" xmlns:a16="http://schemas.microsoft.com/office/drawing/2014/main" id="{94698BF7-7C84-C14D-BBE8-DC85EC343D3F}"/>
              </a:ext>
            </a:extLst>
          </p:cNvPr>
          <p:cNvPicPr>
            <a:picLocks noChangeAspect="1"/>
          </p:cNvPicPr>
          <p:nvPr/>
        </p:nvPicPr>
        <p:blipFill rotWithShape="1">
          <a:blip r:embed="rId3">
            <a:extLst>
              <a:ext uri="{28A0092B-C50C-407E-A947-70E740481C1C}">
                <a14:useLocalDpi xmlns:a14="http://schemas.microsoft.com/office/drawing/2010/main" val="0"/>
              </a:ext>
            </a:extLst>
          </a:blip>
          <a:srcRect t="42494"/>
          <a:stretch/>
        </p:blipFill>
        <p:spPr>
          <a:xfrm rot="16200000" flipV="1">
            <a:off x="-2951342" y="2855722"/>
            <a:ext cx="13937897" cy="8035213"/>
          </a:xfrm>
          <a:prstGeom prst="rect">
            <a:avLst/>
          </a:prstGeom>
        </p:spPr>
      </p:pic>
      <p:sp>
        <p:nvSpPr>
          <p:cNvPr id="6" name="Rectángulo 5">
            <a:extLst>
              <a:ext uri="{FF2B5EF4-FFF2-40B4-BE49-F238E27FC236}">
                <a16:creationId xmlns="" xmlns:a16="http://schemas.microsoft.com/office/drawing/2014/main" id="{7CED3033-7944-9B4D-AF18-AB3D4BE55B6E}"/>
              </a:ext>
            </a:extLst>
          </p:cNvPr>
          <p:cNvSpPr/>
          <p:nvPr/>
        </p:nvSpPr>
        <p:spPr>
          <a:xfrm>
            <a:off x="-29213" y="13139379"/>
            <a:ext cx="24413213" cy="607287"/>
          </a:xfrm>
          <a:prstGeom prst="rect">
            <a:avLst/>
          </a:prstGeom>
          <a:solidFill>
            <a:srgbClr val="49B9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529757032"/>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2B48B750CE9F90498FB4D6D0E8CC171B" ma:contentTypeVersion="6" ma:contentTypeDescription="Crear nuevo documento." ma:contentTypeScope="" ma:versionID="c7151add5c71fd94ecf9596b603b62cf">
  <xsd:schema xmlns:xsd="http://www.w3.org/2001/XMLSchema" xmlns:xs="http://www.w3.org/2001/XMLSchema" xmlns:p="http://schemas.microsoft.com/office/2006/metadata/properties" xmlns:ns2="b215d373-4ab1-4c9a-82d3-9624ee888acd" xmlns:ns3="d470e9e8-515f-4f08-a488-770a275741cc" targetNamespace="http://schemas.microsoft.com/office/2006/metadata/properties" ma:root="true" ma:fieldsID="639f925a8e60f3dc57123e5859a44a6f" ns2:_="" ns3:_="">
    <xsd:import namespace="b215d373-4ab1-4c9a-82d3-9624ee888acd"/>
    <xsd:import namespace="d470e9e8-515f-4f08-a488-770a275741cc"/>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15d373-4ab1-4c9a-82d3-9624ee888acd" elementFormDefault="qualified">
    <xsd:import namespace="http://schemas.microsoft.com/office/2006/documentManagement/types"/>
    <xsd:import namespace="http://schemas.microsoft.com/office/infopath/2007/PartnerControls"/>
    <xsd:element name="SharedWithUsers" ma:index="8" nillable="true" ma:displayName="Compartido con"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description="" ma:internalName="SharedWithDetails" ma:readOnly="true">
      <xsd:simpleType>
        <xsd:restriction base="dms:Note">
          <xsd:maxLength value="255"/>
        </xsd:restriction>
      </xsd:simpleType>
    </xsd:element>
    <xsd:element name="LastSharedByUser" ma:index="10" nillable="true" ma:displayName="Última vez que se compartió por usuario" ma:description="" ma:internalName="LastSharedByUser" ma:readOnly="true">
      <xsd:simpleType>
        <xsd:restriction base="dms:Note">
          <xsd:maxLength value="255"/>
        </xsd:restriction>
      </xsd:simpleType>
    </xsd:element>
    <xsd:element name="LastSharedByTime" ma:index="11" nillable="true" ma:displayName="Última vez que se compartió por hora"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d470e9e8-515f-4f08-a488-770a275741cc"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6086EA0-101D-4721-89BB-C76026977A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15d373-4ab1-4c9a-82d3-9624ee888acd"/>
    <ds:schemaRef ds:uri="d470e9e8-515f-4f08-a488-770a275741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81AD670-B9BF-46EA-98CC-AA18D9B8042E}">
  <ds:schemaRefs>
    <ds:schemaRef ds:uri="d470e9e8-515f-4f08-a488-770a275741cc"/>
    <ds:schemaRef ds:uri="http://schemas.microsoft.com/office/2006/documentManagement/types"/>
    <ds:schemaRef ds:uri="b215d373-4ab1-4c9a-82d3-9624ee888acd"/>
    <ds:schemaRef ds:uri="http://purl.org/dc/dcmitype/"/>
    <ds:schemaRef ds:uri="http://www.w3.org/XML/1998/namespace"/>
    <ds:schemaRef ds:uri="http://schemas.microsoft.com/office/infopath/2007/PartnerControls"/>
    <ds:schemaRef ds:uri="http://purl.org/dc/elements/1.1/"/>
    <ds:schemaRef ds:uri="http://schemas.openxmlformats.org/package/2006/metadata/core-propertie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5A6BD83C-37F4-4CD2-A60C-BD78BF48BCE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18626</TotalTime>
  <Words>473</Words>
  <Application>Microsoft Macintosh PowerPoint</Application>
  <PresentationFormat>Personalizado</PresentationFormat>
  <Paragraphs>44</Paragraphs>
  <Slides>6</Slides>
  <Notes>5</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6</vt:i4>
      </vt:variant>
    </vt:vector>
  </HeadingPairs>
  <TitlesOfParts>
    <vt:vector size="17" baseType="lpstr">
      <vt:lpstr>BebasNeueBold</vt:lpstr>
      <vt:lpstr>Calibri</vt:lpstr>
      <vt:lpstr>Calibri Light</vt:lpstr>
      <vt:lpstr>Helvetica Light</vt:lpstr>
      <vt:lpstr>Helvetica Neue</vt:lpstr>
      <vt:lpstr>Impact</vt:lpstr>
      <vt:lpstr>Times New Roman</vt:lpstr>
      <vt:lpstr>Work Sans</vt:lpstr>
      <vt:lpstr>Work Sans Medium</vt:lpstr>
      <vt:lpstr>Arial</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Juan Carlos Alvarez</dc:creator>
  <cp:lastModifiedBy>Luisa Fernanda Medina Martinez</cp:lastModifiedBy>
  <cp:revision>741</cp:revision>
  <cp:lastPrinted>2017-11-11T01:17:30Z</cp:lastPrinted>
  <dcterms:modified xsi:type="dcterms:W3CDTF">2018-10-25T03:15:58Z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0x0101002B48B750CE9F90498FB4D6D0E8CC171B</vt:lpwstr>
  </property>
</Properties>
</file>